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13" r:id="rId2"/>
    <p:sldId id="316" r:id="rId3"/>
    <p:sldId id="317" r:id="rId4"/>
    <p:sldId id="318" r:id="rId5"/>
    <p:sldId id="319" r:id="rId6"/>
    <p:sldId id="300" r:id="rId7"/>
    <p:sldId id="312" r:id="rId8"/>
    <p:sldId id="321" r:id="rId9"/>
    <p:sldId id="320" r:id="rId10"/>
    <p:sldId id="323" r:id="rId11"/>
    <p:sldId id="324" r:id="rId12"/>
    <p:sldId id="325" r:id="rId13"/>
    <p:sldId id="328" r:id="rId14"/>
    <p:sldId id="326" r:id="rId15"/>
    <p:sldId id="343" r:id="rId16"/>
    <p:sldId id="327" r:id="rId17"/>
    <p:sldId id="309" r:id="rId18"/>
    <p:sldId id="329" r:id="rId19"/>
    <p:sldId id="330" r:id="rId20"/>
    <p:sldId id="345" r:id="rId21"/>
    <p:sldId id="331" r:id="rId22"/>
    <p:sldId id="332" r:id="rId23"/>
    <p:sldId id="333" r:id="rId24"/>
    <p:sldId id="347" r:id="rId25"/>
    <p:sldId id="334" r:id="rId26"/>
    <p:sldId id="348" r:id="rId27"/>
    <p:sldId id="349" r:id="rId28"/>
    <p:sldId id="350" r:id="rId29"/>
    <p:sldId id="346" r:id="rId30"/>
    <p:sldId id="351" r:id="rId31"/>
    <p:sldId id="352" r:id="rId32"/>
    <p:sldId id="353" r:id="rId33"/>
    <p:sldId id="354" r:id="rId34"/>
    <p:sldId id="336" r:id="rId35"/>
    <p:sldId id="337" r:id="rId36"/>
    <p:sldId id="339" r:id="rId37"/>
    <p:sldId id="338" r:id="rId38"/>
    <p:sldId id="340" r:id="rId39"/>
    <p:sldId id="341" r:id="rId40"/>
    <p:sldId id="356" r:id="rId41"/>
    <p:sldId id="342" r:id="rId42"/>
    <p:sldId id="355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48" autoAdjust="0"/>
    <p:restoredTop sz="89070" autoAdjust="0"/>
  </p:normalViewPr>
  <p:slideViewPr>
    <p:cSldViewPr snapToGrid="0">
      <p:cViewPr varScale="1">
        <p:scale>
          <a:sx n="76" d="100"/>
          <a:sy n="76" d="100"/>
        </p:scale>
        <p:origin x="763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67EC4-97EE-4E67-830E-A8353C7FC96B}" type="datetimeFigureOut">
              <a:rPr lang="zh-CN" altLang="en-US" smtClean="0"/>
              <a:t>2017/3/27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CDF9-FA68-4141-BF0F-83DF20463D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45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79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8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62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1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5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36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06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5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1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58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6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42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04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2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57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899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39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008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70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09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88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3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4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98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512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95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94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89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01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29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27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2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65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75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009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73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35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4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01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61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39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6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7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6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1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2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31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5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3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3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80386" y="65086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sz="4000" b="1" dirty="0"/>
              <a:t>复习 </a:t>
            </a:r>
            <a:r>
              <a:rPr lang="en-US" altLang="zh-CN" sz="4000" b="1" dirty="0" smtClean="0"/>
              <a:t>Review</a:t>
            </a:r>
            <a:br>
              <a:rPr lang="en-US" altLang="zh-CN" sz="4000" b="1" dirty="0" smtClean="0"/>
            </a:br>
            <a:r>
              <a:rPr lang="en-US" altLang="zh-CN" sz="4000" b="1" dirty="0"/>
              <a:t/>
            </a:r>
            <a:br>
              <a:rPr lang="en-US" altLang="zh-CN" sz="4000" b="1" dirty="0"/>
            </a:br>
            <a:r>
              <a:rPr lang="zh-CN" altLang="en-US" sz="3200" b="1" dirty="0" smtClean="0"/>
              <a:t>声母</a:t>
            </a:r>
            <a:r>
              <a:rPr lang="en-US" altLang="zh-CN" sz="3200" b="1" dirty="0"/>
              <a:t>+</a:t>
            </a:r>
            <a:r>
              <a:rPr lang="zh-CN" altLang="en-US" sz="3200" b="1" dirty="0"/>
              <a:t>韵母 </a:t>
            </a:r>
            <a:r>
              <a:rPr lang="en-US" altLang="zh-CN" sz="3200" b="1" dirty="0"/>
              <a:t>The Combination of Initials and Finals</a:t>
            </a:r>
            <a:endParaRPr lang="en-US" altLang="zh-CN" sz="4000" b="1" dirty="0"/>
          </a:p>
        </p:txBody>
      </p:sp>
      <p:sp>
        <p:nvSpPr>
          <p:cNvPr id="7" name="矩形 6"/>
          <p:cNvSpPr/>
          <p:nvPr/>
        </p:nvSpPr>
        <p:spPr>
          <a:xfrm>
            <a:off x="1635483" y="2403836"/>
            <a:ext cx="1034984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accent2">
                    <a:lumMod val="50000"/>
                  </a:schemeClr>
                </a:solidFill>
              </a:rPr>
              <a:t>Initials</a:t>
            </a:r>
          </a:p>
          <a:p>
            <a:r>
              <a:rPr lang="en-US" altLang="zh-CN" sz="4000" dirty="0" smtClean="0"/>
              <a:t>j    q   x</a:t>
            </a:r>
            <a:endParaRPr lang="en-US" altLang="zh-CN" sz="4000" dirty="0"/>
          </a:p>
          <a:p>
            <a:r>
              <a:rPr lang="en-US" altLang="zh-CN" sz="4000" dirty="0">
                <a:solidFill>
                  <a:schemeClr val="accent2">
                    <a:lumMod val="50000"/>
                  </a:schemeClr>
                </a:solidFill>
              </a:rPr>
              <a:t>Finals</a:t>
            </a:r>
          </a:p>
          <a:p>
            <a:r>
              <a:rPr lang="en-US" altLang="zh-CN" sz="4000" dirty="0" err="1" smtClean="0"/>
              <a:t>ia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ie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iao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iou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iu</a:t>
            </a:r>
            <a:r>
              <a:rPr lang="en-US" altLang="zh-CN" sz="4000" dirty="0" smtClean="0"/>
              <a:t>)  </a:t>
            </a:r>
            <a:r>
              <a:rPr lang="en-US" altLang="zh-CN" sz="4000" dirty="0" err="1" smtClean="0"/>
              <a:t>ian</a:t>
            </a:r>
            <a:r>
              <a:rPr lang="en-US" altLang="zh-CN" sz="4000" dirty="0" smtClean="0"/>
              <a:t> in  </a:t>
            </a:r>
            <a:r>
              <a:rPr lang="en-US" altLang="zh-CN" sz="4000" dirty="0" err="1" smtClean="0"/>
              <a:t>iang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ing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iong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üe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üan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ün</a:t>
            </a:r>
            <a:r>
              <a:rPr lang="en-US" altLang="zh-CN" sz="4000" dirty="0" smtClean="0"/>
              <a:t> </a:t>
            </a:r>
          </a:p>
          <a:p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8287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How to Ask for a Telephone Number</a:t>
            </a:r>
            <a:endParaRPr lang="en-US" altLang="zh-CN" sz="36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049967" y="1651254"/>
            <a:ext cx="10515600" cy="4351339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/>
              <a:t>Tā</a:t>
            </a:r>
            <a:r>
              <a:rPr lang="en-US" altLang="zh-CN" sz="2400" dirty="0" smtClean="0"/>
              <a:t> de  </a:t>
            </a:r>
            <a:r>
              <a:rPr lang="en-US" altLang="zh-CN" sz="2400" dirty="0" err="1" smtClean="0"/>
              <a:t>diànhuà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hàomǎ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shì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duōshǎo</a:t>
            </a:r>
            <a:r>
              <a:rPr lang="en-US" altLang="zh-CN" sz="2400" dirty="0" smtClean="0"/>
              <a:t>?</a:t>
            </a:r>
          </a:p>
          <a:p>
            <a:r>
              <a:rPr lang="zh-CN" altLang="en-US" sz="2400" dirty="0" smtClean="0"/>
              <a:t>他  的     电话     号码    是   </a:t>
            </a:r>
            <a:r>
              <a:rPr lang="zh-CN" altLang="en-US" sz="2400" dirty="0" smtClean="0">
                <a:solidFill>
                  <a:srgbClr val="FF0000"/>
                </a:solidFill>
              </a:rPr>
              <a:t>多少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What is his telephone number?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de  </a:t>
            </a:r>
            <a:r>
              <a:rPr lang="en-US" altLang="zh-CN" sz="2400" dirty="0" err="1" smtClean="0"/>
              <a:t>shǒujī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hàomǎ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shì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duōshǎo</a:t>
            </a:r>
            <a:r>
              <a:rPr lang="en-US" altLang="zh-CN" sz="2400" dirty="0" smtClean="0"/>
              <a:t>?</a:t>
            </a:r>
          </a:p>
          <a:p>
            <a:r>
              <a:rPr lang="zh-CN" altLang="en-US" sz="2400" dirty="0" smtClean="0"/>
              <a:t>你  的  手机   号码    是 </a:t>
            </a:r>
            <a:r>
              <a:rPr lang="zh-CN" altLang="en-US" sz="2400" dirty="0" smtClean="0">
                <a:solidFill>
                  <a:srgbClr val="FF0000"/>
                </a:solidFill>
              </a:rPr>
              <a:t>多少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What is your mobile number?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89" y="2195822"/>
            <a:ext cx="4312508" cy="43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Sentence Frequently Used when Making a Call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3128" y="2000175"/>
            <a:ext cx="10515600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 1.  </a:t>
            </a:r>
            <a:r>
              <a:rPr lang="en-US" altLang="zh-CN" sz="2400" dirty="0" err="1" smtClean="0"/>
              <a:t>Qǐngwèn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shì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Dàwèi</a:t>
            </a:r>
            <a:r>
              <a:rPr lang="en-US" altLang="zh-CN" sz="2400" dirty="0" smtClean="0"/>
              <a:t> ma?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请问，      是 大卫  吗？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Excuse me , is this David?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2.  </a:t>
            </a:r>
            <a:r>
              <a:rPr lang="en-US" altLang="zh-CN" sz="2400" dirty="0" err="1" smtClean="0"/>
              <a:t>Qǐngwèn</a:t>
            </a:r>
            <a:r>
              <a:rPr lang="en-US" altLang="zh-CN" sz="2400" dirty="0" smtClean="0"/>
              <a:t> , </a:t>
            </a:r>
            <a:r>
              <a:rPr lang="en-US" altLang="zh-CN" sz="2400" dirty="0" err="1" smtClean="0"/>
              <a:t>Dàwèi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zài</a:t>
            </a:r>
            <a:r>
              <a:rPr lang="en-US" altLang="zh-CN" sz="2400" dirty="0" smtClean="0"/>
              <a:t> ma ?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</a:t>
            </a:r>
            <a:r>
              <a:rPr lang="zh-CN" altLang="en-US" sz="2400" dirty="0" smtClean="0"/>
              <a:t>请问，      大卫  在 吗？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May I speak to David?/Excuse me , is David there?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38" y="2161970"/>
            <a:ext cx="4111600" cy="34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How to Answer a Telephone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41644" y="1702553"/>
            <a:ext cx="10515600" cy="4351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400" dirty="0" smtClean="0"/>
              <a:t>  1.Wèi , </a:t>
            </a:r>
            <a:r>
              <a:rPr lang="en-US" altLang="zh-CN" sz="2400" dirty="0" err="1" smtClean="0"/>
              <a:t>nǎ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wèi</a:t>
            </a:r>
            <a:r>
              <a:rPr lang="en-US" altLang="zh-CN" sz="2400" dirty="0" smtClean="0"/>
              <a:t>?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喂，哪位？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Hello, who is this?</a:t>
            </a: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sz="2400" dirty="0" smtClean="0"/>
              <a:t>2.Nínhǎo, </a:t>
            </a:r>
            <a:r>
              <a:rPr lang="en-US" altLang="zh-CN" sz="2400" dirty="0" err="1" smtClean="0"/>
              <a:t>wǒ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jiù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shì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jiékè</a:t>
            </a:r>
            <a:r>
              <a:rPr lang="en-US" altLang="zh-CN" sz="2400" dirty="0" smtClean="0"/>
              <a:t>.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您好，我就是杰克。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Hello , I am Jack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3. </a:t>
            </a:r>
            <a:r>
              <a:rPr lang="en-US" altLang="zh-CN" sz="2400" dirty="0" err="1" smtClean="0"/>
              <a:t>Tā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bú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zài.Qǐng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děng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huìr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zài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ba</a:t>
            </a:r>
            <a:r>
              <a:rPr lang="en-US" altLang="zh-CN" sz="2400" dirty="0" smtClean="0"/>
              <a:t>.</a:t>
            </a:r>
          </a:p>
          <a:p>
            <a:pPr marL="0" indent="0">
              <a:buNone/>
            </a:pPr>
            <a:r>
              <a:rPr lang="zh-CN" altLang="en-US" sz="2400" dirty="0" smtClean="0"/>
              <a:t>     他不在。请     等    会儿 再 打 吧。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He is not here. He will be back soon.</a:t>
            </a:r>
          </a:p>
          <a:p>
            <a:pPr marL="457200" indent="-457200">
              <a:buAutoNum type="arabicPeriod" startAt="4"/>
            </a:pPr>
            <a:r>
              <a:rPr lang="en-US" altLang="zh-CN" sz="2400" dirty="0" err="1" smtClean="0"/>
              <a:t>Duìbuqí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,  </a:t>
            </a:r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cuò</a:t>
            </a:r>
            <a:r>
              <a:rPr lang="en-US" altLang="zh-CN" sz="2400" dirty="0" smtClean="0"/>
              <a:t> le.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zh-CN" altLang="en-US" sz="2400" dirty="0" smtClean="0"/>
              <a:t>对不起，你打错了。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I’m sorry ,you have the wrong number.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3550" y="-312516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-636233" y="-144876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203585" y="1571529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-135807" y="2481617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79844" y="28338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39315" y="-685187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4654" y="4228500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34652" y="4429124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3551" y="5404455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74762" y="5533920"/>
            <a:ext cx="1894088" cy="1894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972588" y="5808599"/>
            <a:ext cx="1894088" cy="189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34452" y="373396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080662" y="4306415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30608" y="375401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88036" y="353697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242616" y="491645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88040" y="15675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81398" y="2744960"/>
            <a:ext cx="5318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kern="1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Nǐ</a:t>
            </a:r>
            <a:r>
              <a:rPr lang="en-US" altLang="zh-CN" sz="4800" b="1" kern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4800" b="1" kern="1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chīshéme</a:t>
            </a:r>
            <a:r>
              <a:rPr lang="en-US" altLang="zh-CN" sz="4800" b="1" kern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sz="4800" b="1" kern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你   吃什么</a:t>
            </a:r>
            <a:endParaRPr lang="zh-CN" altLang="en-US" sz="4800" b="1" kern="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6619828" y="4314620"/>
            <a:ext cx="4503097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569013" y="4392430"/>
            <a:ext cx="49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What Do You Want To Eat</a:t>
            </a:r>
            <a:endParaRPr lang="en-US" altLang="zh-CN" sz="36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6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声母</a:t>
            </a:r>
            <a:r>
              <a:rPr lang="en-US" altLang="zh-CN" sz="3600" b="1" dirty="0"/>
              <a:t>+</a:t>
            </a:r>
            <a:r>
              <a:rPr lang="zh-CN" altLang="en-US" sz="3600" b="1" dirty="0"/>
              <a:t>韵母 </a:t>
            </a:r>
            <a:r>
              <a:rPr lang="en-US" altLang="zh-CN" sz="3600" b="1" dirty="0"/>
              <a:t>The Combination of Initials and Finals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50000"/>
                  </a:schemeClr>
                </a:solidFill>
              </a:rPr>
              <a:t>Initials</a:t>
            </a:r>
          </a:p>
          <a:p>
            <a:r>
              <a:rPr lang="en-US" altLang="zh-CN" sz="4000" dirty="0" smtClean="0"/>
              <a:t>z  c  s  </a:t>
            </a:r>
            <a:r>
              <a:rPr lang="en-US" altLang="zh-CN" sz="4000" dirty="0" err="1" smtClean="0"/>
              <a:t>zhi</a:t>
            </a:r>
            <a:r>
              <a:rPr lang="en-US" altLang="zh-CN" sz="4000" dirty="0" smtClean="0"/>
              <a:t>  </a:t>
            </a:r>
            <a:r>
              <a:rPr lang="en-US" altLang="zh-CN" sz="4000" dirty="0" smtClean="0"/>
              <a:t>chi  </a:t>
            </a:r>
            <a:r>
              <a:rPr lang="en-US" altLang="zh-CN" sz="4000" dirty="0" err="1" smtClean="0"/>
              <a:t>shi</a:t>
            </a:r>
            <a:r>
              <a:rPr lang="en-US" altLang="zh-CN" sz="4000" dirty="0" smtClean="0"/>
              <a:t>  r</a:t>
            </a:r>
            <a:r>
              <a:rPr lang="zh-CN" altLang="en-US" sz="4000" dirty="0" smtClean="0"/>
              <a:t> </a:t>
            </a:r>
            <a:endParaRPr lang="en-US" altLang="zh-CN" sz="4000" dirty="0" smtClean="0"/>
          </a:p>
          <a:p>
            <a:endParaRPr lang="en-US" altLang="zh-CN" sz="4000" dirty="0" smtClean="0"/>
          </a:p>
          <a:p>
            <a:r>
              <a:rPr lang="en-US" altLang="zh-CN" sz="4000" dirty="0" smtClean="0">
                <a:solidFill>
                  <a:schemeClr val="accent2">
                    <a:lumMod val="50000"/>
                  </a:schemeClr>
                </a:solidFill>
              </a:rPr>
              <a:t>Finals</a:t>
            </a:r>
            <a:endParaRPr lang="en-US" altLang="zh-CN" sz="4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4000" dirty="0"/>
              <a:t> </a:t>
            </a:r>
            <a:r>
              <a:rPr lang="en-US" altLang="zh-CN" sz="4000" dirty="0" err="1" smtClean="0"/>
              <a:t>ua</a:t>
            </a:r>
            <a:r>
              <a:rPr lang="en-US" altLang="zh-CN" sz="4000" dirty="0" smtClean="0"/>
              <a:t>   </a:t>
            </a:r>
            <a:r>
              <a:rPr lang="en-US" altLang="zh-CN" sz="4000" dirty="0" err="1" smtClean="0"/>
              <a:t>uo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uai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uei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ui</a:t>
            </a:r>
            <a:r>
              <a:rPr lang="en-US" altLang="zh-CN" sz="4000" dirty="0" smtClean="0"/>
              <a:t>)  </a:t>
            </a:r>
            <a:r>
              <a:rPr lang="en-US" altLang="zh-CN" sz="4000" dirty="0" err="1" smtClean="0"/>
              <a:t>uan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uen</a:t>
            </a:r>
            <a:r>
              <a:rPr lang="en-US" altLang="zh-CN" sz="4000" dirty="0" smtClean="0"/>
              <a:t>(un)  </a:t>
            </a:r>
            <a:r>
              <a:rPr lang="en-US" altLang="zh-CN" sz="4000" dirty="0" err="1" smtClean="0"/>
              <a:t>uang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ueng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376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声母</a:t>
            </a:r>
            <a:r>
              <a:rPr lang="en-US" altLang="zh-CN" sz="3600" b="1" dirty="0"/>
              <a:t>+</a:t>
            </a:r>
            <a:r>
              <a:rPr lang="zh-CN" altLang="en-US" sz="3600" b="1" dirty="0"/>
              <a:t>韵母 </a:t>
            </a:r>
            <a:r>
              <a:rPr lang="en-US" altLang="zh-CN" sz="3600" b="1" dirty="0"/>
              <a:t>The Combination of Initials and Finals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28" y="4219233"/>
            <a:ext cx="6678235" cy="2221760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4" y="1572926"/>
            <a:ext cx="4868364" cy="32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Express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</a:t>
            </a:r>
            <a:r>
              <a:rPr lang="en-US" altLang="zh-CN" dirty="0" err="1" smtClean="0"/>
              <a:t>Qǐngjìn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1.   </a:t>
            </a:r>
            <a:r>
              <a:rPr lang="zh-CN" altLang="en-US" dirty="0" smtClean="0"/>
              <a:t>请 进 ！</a:t>
            </a:r>
            <a:r>
              <a:rPr lang="en-US" altLang="zh-CN" dirty="0" smtClean="0"/>
              <a:t>Please Come In</a:t>
            </a:r>
            <a:r>
              <a:rPr lang="zh-CN" altLang="en-US" dirty="0" smtClean="0"/>
              <a:t>          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Diǎncài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2.    </a:t>
            </a:r>
            <a:r>
              <a:rPr lang="zh-CN" altLang="en-US" dirty="0" smtClean="0"/>
              <a:t>点  </a:t>
            </a:r>
            <a:r>
              <a:rPr lang="zh-CN" altLang="en-US" dirty="0"/>
              <a:t>菜   </a:t>
            </a:r>
            <a:r>
              <a:rPr lang="en-US" altLang="zh-CN" dirty="0" smtClean="0"/>
              <a:t>Order Dishes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</a:t>
            </a:r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 err="1" smtClean="0"/>
              <a:t>Mǎidān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3.   </a:t>
            </a:r>
            <a:r>
              <a:rPr lang="zh-CN" altLang="en-US" dirty="0" smtClean="0"/>
              <a:t>买 </a:t>
            </a:r>
            <a:r>
              <a:rPr lang="zh-CN" altLang="en-US" dirty="0"/>
              <a:t>单 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Pay the Bill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2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80386" y="4827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1.Please </a:t>
            </a:r>
            <a:r>
              <a:rPr lang="en-US" altLang="zh-CN" sz="3600" b="1" dirty="0"/>
              <a:t>Come In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16681" y="1588357"/>
            <a:ext cx="12215063" cy="466595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 </a:t>
            </a:r>
            <a:r>
              <a:rPr lang="en-US" altLang="zh-CN" b="1" dirty="0"/>
              <a:t>1.</a:t>
            </a:r>
            <a:r>
              <a:rPr lang="zh-CN" altLang="en-US" b="1" dirty="0"/>
              <a:t>生词        </a:t>
            </a:r>
            <a:r>
              <a:rPr lang="en-US" altLang="zh-CN" b="1" dirty="0"/>
              <a:t>New Words </a:t>
            </a:r>
            <a:endParaRPr lang="en-US" altLang="zh-CN" b="1" dirty="0" smtClean="0"/>
          </a:p>
          <a:p>
            <a:endParaRPr lang="en-US" altLang="zh-CN" dirty="0"/>
          </a:p>
          <a:p>
            <a:r>
              <a:rPr lang="zh-CN" altLang="en-US" dirty="0" smtClean="0"/>
              <a:t>服务员                 </a:t>
            </a:r>
            <a:r>
              <a:rPr lang="en-US" altLang="zh-CN" dirty="0" err="1"/>
              <a:t>fú</a:t>
            </a:r>
            <a:r>
              <a:rPr lang="en-US" altLang="zh-CN" dirty="0"/>
              <a:t> </a:t>
            </a:r>
            <a:r>
              <a:rPr lang="en-US" altLang="zh-CN" dirty="0" err="1"/>
              <a:t>wù</a:t>
            </a:r>
            <a:r>
              <a:rPr lang="en-US" altLang="zh-CN" dirty="0"/>
              <a:t> </a:t>
            </a:r>
            <a:r>
              <a:rPr lang="en-US" altLang="zh-CN" dirty="0" err="1"/>
              <a:t>yuán</a:t>
            </a:r>
            <a:r>
              <a:rPr lang="en-US" altLang="zh-CN" dirty="0"/>
              <a:t>   </a:t>
            </a:r>
            <a:r>
              <a:rPr lang="en-US" altLang="zh-CN" dirty="0" smtClean="0"/>
              <a:t>   (noun)   waiter ; waitress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位        </a:t>
            </a:r>
            <a:r>
              <a:rPr lang="zh-CN" altLang="en-US" dirty="0" smtClean="0"/>
              <a:t>                 </a:t>
            </a:r>
            <a:r>
              <a:rPr lang="en-US" altLang="zh-CN" dirty="0" err="1" smtClean="0"/>
              <a:t>wèi</a:t>
            </a:r>
            <a:r>
              <a:rPr lang="en-US" altLang="zh-CN" dirty="0" smtClean="0"/>
              <a:t>                     (measure word)  (a measure word for respected people)</a:t>
            </a:r>
            <a:endParaRPr lang="en-US" altLang="zh-CN" dirty="0"/>
          </a:p>
          <a:p>
            <a:r>
              <a:rPr lang="zh-CN" altLang="en-US" dirty="0"/>
              <a:t>客人                     </a:t>
            </a:r>
            <a:r>
              <a:rPr lang="en-US" altLang="zh-CN" dirty="0" err="1"/>
              <a:t>kè</a:t>
            </a:r>
            <a:r>
              <a:rPr lang="en-US" altLang="zh-CN" dirty="0"/>
              <a:t> </a:t>
            </a:r>
            <a:r>
              <a:rPr lang="en-US" altLang="zh-CN" dirty="0" err="1" smtClean="0"/>
              <a:t>ren</a:t>
            </a:r>
            <a:r>
              <a:rPr lang="en-US" altLang="zh-CN" dirty="0" smtClean="0"/>
              <a:t>                </a:t>
            </a:r>
            <a:r>
              <a:rPr lang="en-US" altLang="zh-CN" dirty="0"/>
              <a:t>(noun) </a:t>
            </a:r>
            <a:r>
              <a:rPr lang="en-US" altLang="zh-CN" dirty="0" smtClean="0"/>
              <a:t> guest</a:t>
            </a:r>
            <a:endParaRPr lang="en-US" altLang="zh-CN" dirty="0"/>
          </a:p>
          <a:p>
            <a:r>
              <a:rPr lang="zh-CN" altLang="en-US" dirty="0"/>
              <a:t>包间                     </a:t>
            </a:r>
            <a:r>
              <a:rPr lang="en-US" altLang="zh-CN" dirty="0" err="1"/>
              <a:t>bāo</a:t>
            </a:r>
            <a:r>
              <a:rPr lang="en-US" altLang="zh-CN" dirty="0"/>
              <a:t> </a:t>
            </a:r>
            <a:r>
              <a:rPr lang="en-US" altLang="zh-CN" dirty="0" err="1" smtClean="0"/>
              <a:t>jiān</a:t>
            </a:r>
            <a:r>
              <a:rPr lang="en-US" altLang="zh-CN" dirty="0" smtClean="0"/>
              <a:t>             (</a:t>
            </a:r>
            <a:r>
              <a:rPr lang="en-US" altLang="zh-CN" dirty="0"/>
              <a:t>noun) </a:t>
            </a:r>
            <a:r>
              <a:rPr lang="en-US" altLang="zh-CN" dirty="0" smtClean="0"/>
              <a:t> private room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没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有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                  </a:t>
            </a:r>
            <a:r>
              <a:rPr lang="en-US" altLang="zh-CN" dirty="0" err="1" smtClean="0"/>
              <a:t>méi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yǒu</a:t>
            </a:r>
            <a:r>
              <a:rPr lang="en-US" altLang="zh-CN" dirty="0" smtClean="0"/>
              <a:t>)</a:t>
            </a:r>
            <a:r>
              <a:rPr lang="zh-CN" altLang="en-US" dirty="0" smtClean="0"/>
              <a:t>            </a:t>
            </a:r>
            <a:r>
              <a:rPr lang="en-US" altLang="zh-CN" dirty="0" smtClean="0"/>
              <a:t>(verb, adverb) don’t have</a:t>
            </a:r>
          </a:p>
          <a:p>
            <a:r>
              <a:rPr lang="zh-CN" altLang="en-US" dirty="0" smtClean="0"/>
              <a:t>大厅                     </a:t>
            </a:r>
            <a:r>
              <a:rPr lang="en-US" altLang="zh-CN" dirty="0" err="1" smtClean="0"/>
              <a:t>dàtīng</a:t>
            </a:r>
            <a:r>
              <a:rPr lang="en-US" altLang="zh-CN" dirty="0" smtClean="0"/>
              <a:t>                </a:t>
            </a:r>
            <a:r>
              <a:rPr lang="en-US" altLang="zh-CN" dirty="0"/>
              <a:t>(noun) </a:t>
            </a:r>
            <a:r>
              <a:rPr lang="en-US" altLang="zh-CN" dirty="0" smtClean="0"/>
              <a:t> hall </a:t>
            </a:r>
          </a:p>
          <a:p>
            <a:r>
              <a:rPr lang="zh-CN" altLang="en-US" dirty="0" smtClean="0"/>
              <a:t>可以                     </a:t>
            </a:r>
            <a:r>
              <a:rPr lang="en-US" altLang="zh-CN" dirty="0" err="1" smtClean="0"/>
              <a:t>kěyǐ</a:t>
            </a:r>
            <a:r>
              <a:rPr lang="en-US" altLang="zh-CN" dirty="0" smtClean="0"/>
              <a:t>                    (verb) can; may; OK</a:t>
            </a:r>
          </a:p>
          <a:p>
            <a:r>
              <a:rPr lang="zh-CN" altLang="en-US" dirty="0" smtClean="0"/>
              <a:t>没问题                </a:t>
            </a:r>
            <a:r>
              <a:rPr lang="en-US" altLang="zh-CN" dirty="0" err="1" smtClean="0"/>
              <a:t>méi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wèntí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 </a:t>
            </a:r>
            <a:r>
              <a:rPr lang="en-US" altLang="zh-CN" dirty="0" smtClean="0"/>
              <a:t> no problem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85" y="153531"/>
            <a:ext cx="6124109" cy="30237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53" y="2951367"/>
            <a:ext cx="5462871" cy="35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/>
              <a:t>Please Come In</a:t>
            </a:r>
            <a:r>
              <a:rPr lang="zh-CN" altLang="en-US" dirty="0"/>
              <a:t> 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80348" y="1281386"/>
            <a:ext cx="10515600" cy="48807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b="1" dirty="0" smtClean="0"/>
              <a:t>2.</a:t>
            </a:r>
            <a:r>
              <a:rPr lang="zh-CN" altLang="en-US" b="1" dirty="0" smtClean="0"/>
              <a:t>对话        </a:t>
            </a:r>
            <a:r>
              <a:rPr lang="en-US" altLang="zh-CN" b="1" dirty="0" smtClean="0"/>
              <a:t>Dialogue</a:t>
            </a: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       </a:t>
            </a:r>
            <a:r>
              <a:rPr lang="en-US" altLang="zh-CN" b="1" dirty="0" err="1" smtClean="0"/>
              <a:t>Qǐngjìn</a:t>
            </a:r>
            <a:r>
              <a:rPr lang="en-US" altLang="zh-CN" b="1" dirty="0" smtClean="0"/>
              <a:t>   </a:t>
            </a:r>
            <a:r>
              <a:rPr lang="en-US" altLang="zh-CN" b="1" dirty="0" err="1"/>
              <a:t>qǐng</a:t>
            </a:r>
            <a:r>
              <a:rPr lang="en-US" altLang="zh-CN" b="1" dirty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wèn</a:t>
            </a:r>
            <a:r>
              <a:rPr lang="en-US" altLang="zh-CN" b="1" dirty="0"/>
              <a:t>  </a:t>
            </a:r>
            <a:r>
              <a:rPr lang="en-US" altLang="zh-CN" b="1" dirty="0" err="1" smtClean="0"/>
              <a:t>nǐmen</a:t>
            </a:r>
            <a:r>
              <a:rPr lang="en-US" altLang="zh-CN" b="1" dirty="0" smtClean="0"/>
              <a:t>    </a:t>
            </a:r>
            <a:r>
              <a:rPr lang="en-US" altLang="zh-CN" b="1" dirty="0" err="1"/>
              <a:t>jǐ</a:t>
            </a:r>
            <a:r>
              <a:rPr lang="en-US" altLang="zh-CN" b="1" dirty="0"/>
              <a:t> </a:t>
            </a:r>
            <a:r>
              <a:rPr lang="en-US" altLang="zh-CN" b="1" dirty="0" err="1"/>
              <a:t>wèi</a:t>
            </a:r>
            <a:r>
              <a:rPr lang="zh-CN" altLang="en-US" b="1" dirty="0"/>
              <a:t>？</a:t>
            </a:r>
          </a:p>
          <a:p>
            <a:pPr marL="0" indent="0">
              <a:buNone/>
            </a:pPr>
            <a:r>
              <a:rPr lang="en-US" altLang="zh-CN" b="1" dirty="0" err="1"/>
              <a:t>fú</a:t>
            </a:r>
            <a:r>
              <a:rPr lang="en-US" altLang="zh-CN" b="1" dirty="0"/>
              <a:t> </a:t>
            </a:r>
            <a:r>
              <a:rPr lang="en-US" altLang="zh-CN" b="1" dirty="0" err="1"/>
              <a:t>wù</a:t>
            </a:r>
            <a:r>
              <a:rPr lang="en-US" altLang="zh-CN" b="1" dirty="0"/>
              <a:t> </a:t>
            </a:r>
            <a:r>
              <a:rPr lang="en-US" altLang="zh-CN" b="1" dirty="0" err="1"/>
              <a:t>yuán</a:t>
            </a:r>
            <a:r>
              <a:rPr lang="en-US" altLang="zh-CN" b="1" dirty="0"/>
              <a:t> :     </a:t>
            </a:r>
            <a:r>
              <a:rPr lang="zh-CN" altLang="en-US" b="1" dirty="0"/>
              <a:t>请   进，请    </a:t>
            </a:r>
            <a:r>
              <a:rPr lang="zh-CN" altLang="en-US" b="1" dirty="0">
                <a:solidFill>
                  <a:srgbClr val="FF0000"/>
                </a:solidFill>
              </a:rPr>
              <a:t>问</a:t>
            </a:r>
            <a:r>
              <a:rPr lang="zh-CN" altLang="en-US" b="1" dirty="0"/>
              <a:t>     你们    几 位？</a:t>
            </a:r>
          </a:p>
          <a:p>
            <a:pPr marL="0" indent="0">
              <a:buNone/>
            </a:pPr>
            <a:r>
              <a:rPr lang="zh-CN" altLang="en-US" b="1" dirty="0"/>
              <a:t>                    </a:t>
            </a:r>
            <a:r>
              <a:rPr lang="zh-CN" altLang="en-US" b="1" dirty="0" smtClean="0"/>
              <a:t>   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Come in please . How many people?</a:t>
            </a:r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    </a:t>
            </a:r>
            <a:r>
              <a:rPr lang="zh-CN" altLang="en-US" b="1" dirty="0" smtClean="0"/>
              <a:t>  </a:t>
            </a:r>
            <a:r>
              <a:rPr lang="en-US" altLang="zh-CN" b="1" dirty="0" err="1" smtClean="0"/>
              <a:t>Sānwèi</a:t>
            </a:r>
            <a:r>
              <a:rPr lang="en-US" altLang="zh-CN" b="1" dirty="0" smtClean="0"/>
              <a:t> </a:t>
            </a:r>
            <a:r>
              <a:rPr lang="en-US" altLang="zh-CN" b="1" dirty="0"/>
              <a:t>. </a:t>
            </a:r>
            <a:r>
              <a:rPr lang="en-US" altLang="zh-CN" b="1" dirty="0" err="1"/>
              <a:t>Yǒu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bāojiān</a:t>
            </a:r>
            <a:r>
              <a:rPr lang="en-US" altLang="zh-CN" b="1" dirty="0" smtClean="0"/>
              <a:t>  </a:t>
            </a:r>
            <a:r>
              <a:rPr lang="en-US" altLang="zh-CN" b="1" dirty="0"/>
              <a:t>ma</a:t>
            </a:r>
            <a:r>
              <a:rPr lang="zh-CN" altLang="en-US" b="1" dirty="0"/>
              <a:t>？</a:t>
            </a:r>
          </a:p>
          <a:p>
            <a:pPr marL="0" indent="0">
              <a:buNone/>
            </a:pPr>
            <a:r>
              <a:rPr lang="en-US" altLang="zh-CN" b="1" dirty="0" err="1"/>
              <a:t>kè</a:t>
            </a:r>
            <a:r>
              <a:rPr lang="en-US" altLang="zh-CN" b="1" dirty="0"/>
              <a:t> </a:t>
            </a:r>
            <a:r>
              <a:rPr lang="en-US" altLang="zh-CN" b="1" dirty="0" err="1"/>
              <a:t>rén</a:t>
            </a:r>
            <a:r>
              <a:rPr lang="en-US" altLang="zh-CN" b="1" dirty="0"/>
              <a:t>:            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三</a:t>
            </a:r>
            <a:r>
              <a:rPr lang="zh-CN" altLang="en-US" b="1" dirty="0"/>
              <a:t>位。    有     包间     吗？  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                         Three. Do you have any private rooms.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b="1" dirty="0"/>
              <a:t>                      </a:t>
            </a:r>
            <a:r>
              <a:rPr lang="zh-CN" altLang="en-US" b="1" dirty="0" smtClean="0"/>
              <a:t>     </a:t>
            </a:r>
            <a:r>
              <a:rPr lang="en-US" altLang="zh-CN" b="1" dirty="0" err="1" smtClean="0"/>
              <a:t>Duìbùqǐ</a:t>
            </a:r>
            <a:r>
              <a:rPr lang="zh-CN" altLang="en-US" b="1" dirty="0"/>
              <a:t>，</a:t>
            </a:r>
            <a:r>
              <a:rPr lang="en-US" altLang="zh-CN" b="1" dirty="0" err="1" smtClean="0"/>
              <a:t>méiyǒu</a:t>
            </a:r>
            <a:r>
              <a:rPr lang="en-US" altLang="zh-CN" b="1" dirty="0" smtClean="0"/>
              <a:t> </a:t>
            </a:r>
            <a:r>
              <a:rPr lang="en-US" altLang="zh-CN" b="1" dirty="0"/>
              <a:t>le.  </a:t>
            </a:r>
            <a:r>
              <a:rPr lang="en-US" altLang="zh-CN" b="1" dirty="0" err="1"/>
              <a:t>Zuò</a:t>
            </a:r>
            <a:r>
              <a:rPr lang="en-US" altLang="zh-CN" b="1" dirty="0"/>
              <a:t>  </a:t>
            </a:r>
            <a:r>
              <a:rPr lang="en-US" altLang="zh-CN" b="1" dirty="0" err="1" smtClean="0"/>
              <a:t>dàtīng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kěyǐ</a:t>
            </a:r>
            <a:r>
              <a:rPr lang="en-US" altLang="zh-CN" b="1" dirty="0" smtClean="0"/>
              <a:t> </a:t>
            </a:r>
            <a:r>
              <a:rPr lang="en-US" altLang="zh-CN" b="1" dirty="0"/>
              <a:t>ma</a:t>
            </a:r>
            <a:r>
              <a:rPr lang="zh-CN" altLang="en-US" b="1" dirty="0"/>
              <a:t>？</a:t>
            </a:r>
          </a:p>
          <a:p>
            <a:pPr marL="0" indent="0">
              <a:buNone/>
            </a:pPr>
            <a:r>
              <a:rPr lang="en-US" altLang="zh-CN" b="1" dirty="0" err="1"/>
              <a:t>fú</a:t>
            </a:r>
            <a:r>
              <a:rPr lang="en-US" altLang="zh-CN" b="1" dirty="0"/>
              <a:t> </a:t>
            </a:r>
            <a:r>
              <a:rPr lang="en-US" altLang="zh-CN" b="1" dirty="0" err="1"/>
              <a:t>wù</a:t>
            </a:r>
            <a:r>
              <a:rPr lang="en-US" altLang="zh-CN" b="1" dirty="0"/>
              <a:t> </a:t>
            </a:r>
            <a:r>
              <a:rPr lang="en-US" altLang="zh-CN" b="1" dirty="0" err="1"/>
              <a:t>yuán</a:t>
            </a:r>
            <a:r>
              <a:rPr lang="en-US" altLang="zh-CN" b="1" dirty="0"/>
              <a:t> :     </a:t>
            </a:r>
            <a:r>
              <a:rPr lang="zh-CN" altLang="en-US" b="1" dirty="0"/>
              <a:t>对不起，   没有    了。坐  大厅    可以吗？  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                      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I  am sorry ,we don’t . Could you sit in the hall?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b="1" dirty="0"/>
              <a:t>                        </a:t>
            </a:r>
            <a:r>
              <a:rPr lang="zh-CN" altLang="en-US" b="1" dirty="0" smtClean="0"/>
              <a:t>  </a:t>
            </a:r>
            <a:r>
              <a:rPr lang="en-US" altLang="zh-CN" b="1" dirty="0" err="1" smtClean="0"/>
              <a:t>Méi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wèntí</a:t>
            </a:r>
            <a:r>
              <a:rPr lang="en-US" altLang="zh-CN" b="1" dirty="0"/>
              <a:t>.   </a:t>
            </a:r>
          </a:p>
          <a:p>
            <a:pPr marL="0" indent="0">
              <a:buNone/>
            </a:pPr>
            <a:r>
              <a:rPr lang="en-US" altLang="zh-CN" b="1" dirty="0" err="1"/>
              <a:t>kè</a:t>
            </a:r>
            <a:r>
              <a:rPr lang="en-US" altLang="zh-CN" b="1" dirty="0"/>
              <a:t> </a:t>
            </a:r>
            <a:r>
              <a:rPr lang="en-US" altLang="zh-CN" b="1" dirty="0" err="1"/>
              <a:t>rén</a:t>
            </a:r>
            <a:r>
              <a:rPr lang="en-US" altLang="zh-CN" b="1" dirty="0"/>
              <a:t>:              </a:t>
            </a:r>
            <a:r>
              <a:rPr lang="zh-CN" altLang="en-US" b="1" dirty="0"/>
              <a:t>没问题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                         No problem.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altLang="zh-CN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8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/>
              <a:t>Please Come In</a:t>
            </a:r>
            <a:r>
              <a:rPr lang="zh-CN" altLang="en-US" dirty="0"/>
              <a:t> 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93284" y="848853"/>
            <a:ext cx="10515600" cy="4880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/>
              <a:t>好用的词</a:t>
            </a:r>
            <a:r>
              <a:rPr lang="zh-CN" altLang="en-US" b="1" dirty="0"/>
              <a:t>语</a:t>
            </a:r>
            <a:r>
              <a:rPr lang="zh-CN" altLang="en-US" b="1" dirty="0" smtClean="0"/>
              <a:t>： </a:t>
            </a:r>
            <a:r>
              <a:rPr lang="en-US" altLang="zh-CN" b="1" dirty="0" smtClean="0"/>
              <a:t>Useful words     </a:t>
            </a:r>
            <a:r>
              <a:rPr lang="en-US" altLang="zh-CN" dirty="0" smtClean="0"/>
              <a:t>Where </a:t>
            </a:r>
            <a:r>
              <a:rPr lang="en-US" altLang="zh-CN" dirty="0"/>
              <a:t>to Eat</a:t>
            </a: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饭店   </a:t>
            </a:r>
            <a:r>
              <a:rPr lang="en-US" altLang="zh-CN" dirty="0" err="1" smtClean="0"/>
              <a:t>fàndiàn</a:t>
            </a:r>
            <a:r>
              <a:rPr lang="en-US" altLang="zh-CN" dirty="0" smtClean="0"/>
              <a:t>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hotel or restaurant</a:t>
            </a:r>
          </a:p>
          <a:p>
            <a:pPr marL="0" indent="0">
              <a:buNone/>
            </a:pPr>
            <a:r>
              <a:rPr lang="zh-CN" altLang="en-US" dirty="0" smtClean="0"/>
              <a:t>酒店   </a:t>
            </a:r>
            <a:r>
              <a:rPr lang="en-US" altLang="zh-CN" dirty="0" err="1" smtClean="0"/>
              <a:t>jiǔdiàn</a:t>
            </a:r>
            <a:r>
              <a:rPr lang="en-US" altLang="zh-CN" dirty="0" smtClean="0"/>
              <a:t> 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hotel</a:t>
            </a:r>
          </a:p>
          <a:p>
            <a:pPr marL="0" indent="0">
              <a:buNone/>
            </a:pPr>
            <a:r>
              <a:rPr lang="zh-CN" altLang="en-US" dirty="0" smtClean="0"/>
              <a:t>餐厅   </a:t>
            </a:r>
            <a:r>
              <a:rPr lang="en-US" altLang="zh-CN" dirty="0" err="1" smtClean="0"/>
              <a:t>cāntīng</a:t>
            </a:r>
            <a:r>
              <a:rPr lang="en-US" altLang="zh-CN" dirty="0" smtClean="0"/>
              <a:t>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canteen ; dining hall</a:t>
            </a:r>
          </a:p>
          <a:p>
            <a:pPr marL="0" indent="0">
              <a:buNone/>
            </a:pPr>
            <a:r>
              <a:rPr lang="zh-CN" altLang="en-US" dirty="0" smtClean="0"/>
              <a:t>餐馆   </a:t>
            </a:r>
            <a:r>
              <a:rPr lang="en-US" altLang="zh-CN" dirty="0" err="1" smtClean="0"/>
              <a:t>cānguǎn</a:t>
            </a:r>
            <a:r>
              <a:rPr lang="en-US" altLang="zh-CN" dirty="0" smtClean="0"/>
              <a:t>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restaurant</a:t>
            </a:r>
          </a:p>
          <a:p>
            <a:pPr marL="0" indent="0">
              <a:buNone/>
            </a:pPr>
            <a:r>
              <a:rPr lang="zh-CN" altLang="en-US" dirty="0" smtClean="0"/>
              <a:t>快餐店 </a:t>
            </a:r>
            <a:r>
              <a:rPr lang="en-US" altLang="zh-CN" dirty="0" err="1" smtClean="0"/>
              <a:t>kuàicāndiàn</a:t>
            </a:r>
            <a:r>
              <a:rPr lang="en-US" altLang="zh-CN" dirty="0" smtClean="0"/>
              <a:t>  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fast food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restaurant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66" y="91276"/>
            <a:ext cx="4638272" cy="30348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99" y="3571443"/>
            <a:ext cx="4478044" cy="2915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1" y="4475582"/>
            <a:ext cx="4038534" cy="22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0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79675" y="5556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声母</a:t>
            </a:r>
            <a:r>
              <a:rPr lang="en-US" altLang="zh-CN" sz="3200" b="1" dirty="0"/>
              <a:t>+</a:t>
            </a:r>
            <a:r>
              <a:rPr lang="zh-CN" altLang="en-US" sz="3200" b="1" dirty="0"/>
              <a:t>韵母 </a:t>
            </a:r>
            <a:r>
              <a:rPr lang="en-US" altLang="zh-CN" sz="3200" b="1" dirty="0"/>
              <a:t>The Combination of Initials and Finals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07302" y="1496368"/>
            <a:ext cx="3288924" cy="56564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77940" y="6863"/>
            <a:ext cx="2563525" cy="58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27898" y="-280090"/>
            <a:ext cx="10515600" cy="1325563"/>
          </a:xfrm>
        </p:spPr>
        <p:txBody>
          <a:bodyPr/>
          <a:lstStyle/>
          <a:p>
            <a:r>
              <a:rPr lang="en-US" altLang="zh-CN" dirty="0"/>
              <a:t>Please Come In</a:t>
            </a:r>
            <a:r>
              <a:rPr lang="zh-CN" altLang="en-US" dirty="0"/>
              <a:t> 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76338" y="572677"/>
            <a:ext cx="10515600" cy="4880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/>
              <a:t>好用的词</a:t>
            </a:r>
            <a:r>
              <a:rPr lang="zh-CN" altLang="en-US" b="1" dirty="0"/>
              <a:t>语</a:t>
            </a:r>
            <a:r>
              <a:rPr lang="zh-CN" altLang="en-US" b="1" dirty="0" smtClean="0"/>
              <a:t>： </a:t>
            </a:r>
            <a:r>
              <a:rPr lang="en-US" altLang="zh-CN" b="1" dirty="0" smtClean="0"/>
              <a:t>Useful words     </a:t>
            </a:r>
            <a:r>
              <a:rPr lang="en-US" altLang="zh-CN" dirty="0" smtClean="0"/>
              <a:t>Where </a:t>
            </a:r>
            <a:r>
              <a:rPr lang="en-US" altLang="zh-CN" dirty="0"/>
              <a:t>to Eat</a:t>
            </a: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麦当劳 </a:t>
            </a:r>
            <a:r>
              <a:rPr lang="en-US" altLang="zh-CN" dirty="0" err="1" smtClean="0"/>
              <a:t>màidāngláo</a:t>
            </a:r>
            <a:r>
              <a:rPr lang="en-US" altLang="zh-CN" dirty="0" smtClean="0"/>
              <a:t>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McDonald’s</a:t>
            </a:r>
          </a:p>
          <a:p>
            <a:pPr marL="0" indent="0">
              <a:buNone/>
            </a:pPr>
            <a:r>
              <a:rPr lang="zh-CN" altLang="en-US" dirty="0" smtClean="0"/>
              <a:t>肯德基 </a:t>
            </a:r>
            <a:r>
              <a:rPr lang="en-US" altLang="zh-CN" dirty="0" err="1" smtClean="0"/>
              <a:t>kěndéjī</a:t>
            </a:r>
            <a:r>
              <a:rPr lang="en-US" altLang="zh-CN" dirty="0" smtClean="0"/>
              <a:t> 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KFC</a:t>
            </a:r>
          </a:p>
          <a:p>
            <a:pPr marL="0" indent="0">
              <a:buNone/>
            </a:pPr>
            <a:r>
              <a:rPr lang="zh-CN" altLang="en-US" dirty="0" smtClean="0"/>
              <a:t>咖啡馆 </a:t>
            </a:r>
            <a:r>
              <a:rPr lang="en-US" altLang="zh-CN" dirty="0" err="1" smtClean="0"/>
              <a:t>kāfēiguǎn</a:t>
            </a:r>
            <a:r>
              <a:rPr lang="en-US" altLang="zh-CN" dirty="0" smtClean="0"/>
              <a:t>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cafe</a:t>
            </a:r>
          </a:p>
          <a:p>
            <a:pPr marL="0" indent="0">
              <a:buNone/>
            </a:pPr>
            <a:r>
              <a:rPr lang="zh-CN" altLang="en-US" dirty="0" smtClean="0"/>
              <a:t>酒吧   </a:t>
            </a:r>
            <a:r>
              <a:rPr lang="en-US" altLang="zh-CN" dirty="0" err="1" smtClean="0"/>
              <a:t>jiǔbā</a:t>
            </a:r>
            <a:r>
              <a:rPr lang="en-US" altLang="zh-CN" dirty="0" smtClean="0"/>
              <a:t>         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bar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17" y="81579"/>
            <a:ext cx="4236582" cy="31774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16" y="3836863"/>
            <a:ext cx="4004983" cy="285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7" y="3836863"/>
            <a:ext cx="3810000" cy="285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18" y="3836863"/>
            <a:ext cx="4019838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/>
              <a:t>Please Come In</a:t>
            </a:r>
            <a:r>
              <a:rPr lang="zh-CN" altLang="en-US" dirty="0"/>
              <a:t> 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80348" y="1281386"/>
            <a:ext cx="11311652" cy="4880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/>
              <a:t>好用的</a:t>
            </a:r>
            <a:r>
              <a:rPr lang="zh-CN" altLang="en-US" b="1" dirty="0"/>
              <a:t>句子</a:t>
            </a:r>
            <a:r>
              <a:rPr lang="zh-CN" altLang="en-US" b="1" dirty="0" smtClean="0"/>
              <a:t>： </a:t>
            </a:r>
            <a:r>
              <a:rPr lang="en-US" altLang="zh-CN" b="1" dirty="0" smtClean="0"/>
              <a:t>Useful Sentence</a:t>
            </a:r>
            <a:r>
              <a:rPr lang="en-US" altLang="zh-CN" b="1" dirty="0"/>
              <a:t>s</a:t>
            </a:r>
            <a:r>
              <a:rPr lang="en-US" altLang="zh-CN" b="1" dirty="0" smtClean="0"/>
              <a:t>     </a:t>
            </a:r>
            <a:r>
              <a:rPr lang="en-US" altLang="zh-CN" dirty="0" err="1" smtClean="0"/>
              <a:t>Sentences</a:t>
            </a:r>
            <a:r>
              <a:rPr lang="en-US" altLang="zh-CN" dirty="0" smtClean="0"/>
              <a:t> Often Heard in the Restaurant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en-US" altLang="zh-CN" dirty="0" err="1" smtClean="0"/>
              <a:t>Huānyíng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guānglín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欢迎光临。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Welcome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zh-CN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2. </a:t>
            </a:r>
            <a:r>
              <a:rPr lang="en-US" altLang="zh-CN" dirty="0" err="1" smtClean="0"/>
              <a:t>Lǐmian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qǐng</a:t>
            </a:r>
            <a:r>
              <a:rPr lang="en-US" altLang="zh-CN" dirty="0" smtClean="0"/>
              <a:t>./</a:t>
            </a:r>
            <a:r>
              <a:rPr lang="en-US" altLang="zh-CN" dirty="0" err="1" smtClean="0"/>
              <a:t>Zhèbian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qǐng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里面请。</a:t>
            </a:r>
            <a:r>
              <a:rPr lang="en-US" altLang="zh-CN" dirty="0" smtClean="0"/>
              <a:t>/ </a:t>
            </a:r>
            <a:r>
              <a:rPr lang="zh-CN" altLang="en-US" dirty="0" smtClean="0"/>
              <a:t>这边请。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Please come in./ This way please.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59" y="2444261"/>
            <a:ext cx="61912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80386" y="4827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2. Order Dishes</a:t>
            </a:r>
            <a:br>
              <a:rPr lang="en-US" altLang="zh-CN" sz="3600" b="1" dirty="0" smtClean="0"/>
            </a:br>
            <a:endParaRPr lang="en-US" altLang="zh-CN" sz="36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10873" y="1219666"/>
            <a:ext cx="10923222" cy="491130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 </a:t>
            </a:r>
            <a:r>
              <a:rPr lang="en-US" altLang="zh-CN" b="1" dirty="0"/>
              <a:t>1.</a:t>
            </a:r>
            <a:r>
              <a:rPr lang="zh-CN" altLang="en-US" b="1" dirty="0"/>
              <a:t>生词        </a:t>
            </a:r>
            <a:r>
              <a:rPr lang="en-US" altLang="zh-CN" b="1" dirty="0"/>
              <a:t>New Words 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/>
              <a:t>点菜                 </a:t>
            </a:r>
            <a:r>
              <a:rPr lang="zh-CN" altLang="en-US" b="1" dirty="0" smtClean="0"/>
              <a:t>  </a:t>
            </a:r>
            <a:r>
              <a:rPr lang="en-US" altLang="zh-CN" b="1" dirty="0" err="1"/>
              <a:t>diǎn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cài</a:t>
            </a:r>
            <a:r>
              <a:rPr lang="zh-CN" altLang="en-US" b="1" dirty="0" smtClean="0"/>
              <a:t>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order dishes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b="1" dirty="0"/>
              <a:t>好的                  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hǎode</a:t>
            </a:r>
            <a:r>
              <a:rPr lang="en-US" altLang="zh-CN" b="1" dirty="0" smtClean="0"/>
              <a:t>   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all right               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b="1" dirty="0"/>
              <a:t>这  </a:t>
            </a:r>
            <a:r>
              <a:rPr lang="en-US" altLang="zh-CN" b="1" dirty="0" smtClean="0"/>
              <a:t>(pronoun)</a:t>
            </a:r>
            <a:r>
              <a:rPr lang="zh-CN" altLang="en-US" b="1" dirty="0" smtClean="0"/>
              <a:t>   </a:t>
            </a:r>
            <a:r>
              <a:rPr lang="en-US" altLang="zh-CN" b="1" dirty="0" err="1" smtClean="0"/>
              <a:t>zhè</a:t>
            </a:r>
            <a:r>
              <a:rPr lang="en-US" altLang="zh-CN" b="1" dirty="0" smtClean="0"/>
              <a:t>        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this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b="1" dirty="0" smtClean="0"/>
              <a:t>菜单</a:t>
            </a:r>
            <a:r>
              <a:rPr lang="en-US" altLang="zh-CN" b="1" dirty="0" smtClean="0"/>
              <a:t>(noun)</a:t>
            </a:r>
            <a:r>
              <a:rPr lang="zh-CN" altLang="en-US" b="1" dirty="0" smtClean="0"/>
              <a:t>       </a:t>
            </a:r>
            <a:r>
              <a:rPr lang="en-US" altLang="zh-CN" b="1" dirty="0" err="1" smtClean="0"/>
              <a:t>càidān</a:t>
            </a:r>
            <a:r>
              <a:rPr lang="en-US" altLang="zh-CN" b="1" dirty="0" smtClean="0"/>
              <a:t>   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menu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b="1" dirty="0"/>
              <a:t>吃 </a:t>
            </a:r>
            <a:r>
              <a:rPr lang="en-US" altLang="zh-CN" b="1" dirty="0" smtClean="0"/>
              <a:t>(verb)</a:t>
            </a:r>
            <a:r>
              <a:rPr lang="zh-CN" altLang="en-US" b="1" dirty="0" smtClean="0"/>
              <a:t>            </a:t>
            </a:r>
            <a:r>
              <a:rPr lang="en-US" altLang="zh-CN" b="1" dirty="0" err="1" smtClean="0"/>
              <a:t>chī</a:t>
            </a:r>
            <a:r>
              <a:rPr lang="en-US" altLang="zh-CN" b="1" dirty="0" smtClean="0"/>
              <a:t>          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eat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b="1" dirty="0" smtClean="0"/>
              <a:t>(</a:t>
            </a:r>
            <a:r>
              <a:rPr lang="zh-CN" altLang="en-US" b="1" dirty="0" smtClean="0"/>
              <a:t>一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点儿            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yì</a:t>
            </a:r>
            <a:r>
              <a:rPr lang="en-US" altLang="zh-CN" b="1" dirty="0" smtClean="0"/>
              <a:t>)</a:t>
            </a:r>
            <a:r>
              <a:rPr lang="en-US" altLang="zh-CN" b="1" dirty="0" err="1" smtClean="0"/>
              <a:t>diǎnr</a:t>
            </a:r>
            <a:r>
              <a:rPr lang="en-US" altLang="zh-CN" b="1" dirty="0" smtClean="0"/>
              <a:t>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 little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b="1" dirty="0"/>
              <a:t>鱼肉</a:t>
            </a:r>
            <a:r>
              <a:rPr lang="en-US" altLang="zh-CN" b="1" dirty="0" smtClean="0"/>
              <a:t>(</a:t>
            </a:r>
            <a:r>
              <a:rPr lang="en-US" altLang="zh-CN" b="1" dirty="0"/>
              <a:t>noun) </a:t>
            </a:r>
            <a:r>
              <a:rPr lang="zh-CN" altLang="en-US" b="1" dirty="0" smtClean="0"/>
              <a:t>       </a:t>
            </a:r>
            <a:r>
              <a:rPr lang="en-US" altLang="zh-CN" b="1" dirty="0" err="1" smtClean="0"/>
              <a:t>yúròu</a:t>
            </a:r>
            <a:r>
              <a:rPr lang="en-US" altLang="zh-CN" b="1" dirty="0" smtClean="0"/>
              <a:t>    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fish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b="1" dirty="0" smtClean="0"/>
              <a:t>鸡肉</a:t>
            </a:r>
            <a:r>
              <a:rPr lang="en-US" altLang="zh-CN" b="1" dirty="0"/>
              <a:t>(noun) </a:t>
            </a:r>
            <a:r>
              <a:rPr lang="zh-CN" altLang="en-US" b="1" dirty="0" smtClean="0"/>
              <a:t>       </a:t>
            </a:r>
            <a:r>
              <a:rPr lang="en-US" altLang="zh-CN" b="1" dirty="0" err="1" smtClean="0"/>
              <a:t>jīròu</a:t>
            </a:r>
            <a:r>
              <a:rPr lang="en-US" altLang="zh-CN" b="1" dirty="0" smtClean="0"/>
              <a:t>      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chicken</a:t>
            </a:r>
          </a:p>
          <a:p>
            <a:r>
              <a:rPr lang="zh-CN" altLang="en-US" b="1" dirty="0" smtClean="0"/>
              <a:t>和</a:t>
            </a:r>
            <a:r>
              <a:rPr lang="en-US" altLang="zh-CN" b="1" dirty="0" smtClean="0"/>
              <a:t>(conjunction) and           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</a:rPr>
              <a:t>and</a:t>
            </a:r>
            <a:endParaRPr lang="en-US" altLang="zh-CN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b="1" dirty="0" smtClean="0"/>
              <a:t>都</a:t>
            </a:r>
            <a:r>
              <a:rPr lang="en-US" altLang="zh-CN" b="1" dirty="0" smtClean="0"/>
              <a:t>(adverb)          </a:t>
            </a:r>
            <a:r>
              <a:rPr lang="en-US" altLang="zh-CN" b="1" dirty="0" err="1" smtClean="0"/>
              <a:t>all;both</a:t>
            </a:r>
            <a:r>
              <a:rPr lang="en-US" altLang="zh-CN" b="1" dirty="0" smtClean="0"/>
              <a:t>   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</a:rPr>
              <a:t>all ; both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zh-CN" b="1" dirty="0" smtClean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33" y="1477204"/>
            <a:ext cx="6585255" cy="49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/>
              <a:t>Order Dishes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096215" y="1343011"/>
            <a:ext cx="12218795" cy="48807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b="1" dirty="0" smtClean="0"/>
              <a:t>2.</a:t>
            </a:r>
            <a:r>
              <a:rPr lang="zh-CN" altLang="en-US" b="1" dirty="0" smtClean="0"/>
              <a:t>对话        </a:t>
            </a:r>
            <a:r>
              <a:rPr lang="en-US" altLang="zh-CN" b="1" dirty="0" smtClean="0"/>
              <a:t>Dialogue</a:t>
            </a:r>
          </a:p>
          <a:p>
            <a:pPr marL="0" indent="0">
              <a:buNone/>
            </a:pPr>
            <a:r>
              <a:rPr lang="en-US" altLang="zh-CN" sz="2000" b="1" dirty="0"/>
              <a:t> </a:t>
            </a:r>
            <a:r>
              <a:rPr lang="en-US" altLang="zh-CN" sz="2000" b="1" dirty="0" smtClean="0"/>
              <a:t>                       </a:t>
            </a:r>
            <a:r>
              <a:rPr lang="en-US" altLang="zh-CN" sz="2000" b="1" dirty="0" err="1" smtClean="0"/>
              <a:t>Fúwùyuán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diǎn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cài</a:t>
            </a:r>
            <a:r>
              <a:rPr lang="en-US" altLang="zh-CN" sz="2000" b="1" dirty="0"/>
              <a:t> .</a:t>
            </a:r>
          </a:p>
          <a:p>
            <a:pPr marL="0" indent="0">
              <a:buNone/>
            </a:pPr>
            <a:r>
              <a:rPr lang="en-US" altLang="zh-CN" sz="2000" b="1" dirty="0" err="1"/>
              <a:t>kè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rén</a:t>
            </a:r>
            <a:r>
              <a:rPr lang="en-US" altLang="zh-CN" sz="2000" b="1" dirty="0"/>
              <a:t>:             </a:t>
            </a:r>
            <a:r>
              <a:rPr lang="zh-CN" altLang="en-US" sz="2000" b="1" dirty="0"/>
              <a:t>服务员，    点菜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/>
              <a:t>                        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Waiter, can we order now?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dirty="0"/>
              <a:t>                 </a:t>
            </a:r>
            <a:r>
              <a:rPr lang="zh-CN" altLang="en-US" sz="2000" b="1" dirty="0" smtClean="0"/>
              <a:t>         </a:t>
            </a:r>
            <a:r>
              <a:rPr lang="en-US" altLang="zh-CN" sz="2000" b="1" dirty="0" err="1" smtClean="0"/>
              <a:t>Hǎo</a:t>
            </a:r>
            <a:r>
              <a:rPr lang="en-US" altLang="zh-CN" sz="2000" b="1" dirty="0" smtClean="0"/>
              <a:t> de.   </a:t>
            </a:r>
            <a:r>
              <a:rPr lang="en-US" altLang="zh-CN" sz="2000" b="1" dirty="0" err="1" smtClean="0"/>
              <a:t>Zhèshì</a:t>
            </a:r>
            <a:r>
              <a:rPr lang="en-US" altLang="zh-CN" sz="2000" b="1" dirty="0" smtClean="0"/>
              <a:t>  </a:t>
            </a:r>
            <a:r>
              <a:rPr lang="en-US" altLang="zh-CN" sz="2000" b="1" dirty="0" err="1" smtClean="0"/>
              <a:t>càidān</a:t>
            </a:r>
            <a:r>
              <a:rPr lang="en-US" altLang="zh-CN" sz="2000" b="1" dirty="0"/>
              <a:t>. </a:t>
            </a:r>
            <a:r>
              <a:rPr lang="en-US" altLang="zh-CN" sz="2000" b="1" dirty="0" err="1"/>
              <a:t>Qǐng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wèn</a:t>
            </a:r>
            <a:r>
              <a:rPr lang="en-US" altLang="zh-CN" sz="2000" b="1" dirty="0"/>
              <a:t> </a:t>
            </a:r>
            <a:r>
              <a:rPr lang="en-US" altLang="zh-CN" sz="2000" b="1" dirty="0" err="1" smtClean="0"/>
              <a:t>nǐmen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/>
              <a:t>chī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diǎnr</a:t>
            </a:r>
            <a:r>
              <a:rPr lang="en-US" altLang="zh-CN" sz="2000" b="1" dirty="0"/>
              <a:t>  </a:t>
            </a:r>
            <a:r>
              <a:rPr lang="en-US" altLang="zh-CN" sz="2000" b="1" dirty="0" err="1" smtClean="0"/>
              <a:t>shénme</a:t>
            </a:r>
            <a:r>
              <a:rPr lang="zh-CN" altLang="en-US" sz="2000" b="1" dirty="0"/>
              <a:t>？</a:t>
            </a:r>
          </a:p>
          <a:p>
            <a:pPr marL="0" indent="0">
              <a:buNone/>
            </a:pPr>
            <a:r>
              <a:rPr lang="en-US" altLang="zh-CN" sz="2000" b="1" dirty="0" err="1"/>
              <a:t>fú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wù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yuán</a:t>
            </a:r>
            <a:r>
              <a:rPr lang="en-US" altLang="zh-CN" sz="2000" b="1" dirty="0"/>
              <a:t> :    </a:t>
            </a:r>
            <a:r>
              <a:rPr lang="zh-CN" altLang="en-US" sz="2000" b="1" dirty="0" smtClean="0"/>
              <a:t>好的。    这  </a:t>
            </a:r>
            <a:r>
              <a:rPr lang="zh-CN" altLang="en-US" sz="2000" b="1" dirty="0"/>
              <a:t>是   菜单。 请     问    你们   吃  点儿    什么</a:t>
            </a:r>
            <a:r>
              <a:rPr lang="zh-CN" altLang="en-US" sz="2000" b="1" dirty="0" smtClean="0"/>
              <a:t>？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/>
              <a:t>                       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All right. Here is the menu. What would you like to eat?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dirty="0"/>
              <a:t>                       </a:t>
            </a:r>
            <a:r>
              <a:rPr lang="en-US" altLang="zh-CN" sz="2000" b="1" dirty="0" err="1" smtClean="0"/>
              <a:t>Yǒu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yúròu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/>
              <a:t>hé</a:t>
            </a:r>
            <a:r>
              <a:rPr lang="en-US" altLang="zh-CN" sz="2000" b="1" dirty="0"/>
              <a:t>    </a:t>
            </a:r>
            <a:r>
              <a:rPr lang="en-US" altLang="zh-CN" sz="2000" b="1" dirty="0" err="1"/>
              <a:t>jī</a:t>
            </a:r>
            <a:r>
              <a:rPr lang="en-US" altLang="zh-CN" sz="2000" b="1" dirty="0"/>
              <a:t> </a:t>
            </a:r>
            <a:r>
              <a:rPr lang="en-US" altLang="zh-CN" sz="2000" b="1" dirty="0" err="1" smtClean="0"/>
              <a:t>ròu</a:t>
            </a:r>
            <a:r>
              <a:rPr lang="en-US" altLang="zh-CN" sz="2000" b="1" dirty="0" smtClean="0"/>
              <a:t>   </a:t>
            </a:r>
            <a:r>
              <a:rPr lang="en-US" altLang="zh-CN" sz="2000" b="1" dirty="0"/>
              <a:t>ma</a:t>
            </a:r>
            <a:r>
              <a:rPr lang="zh-CN" altLang="en-US" sz="2000" b="1" dirty="0"/>
              <a:t>？</a:t>
            </a:r>
          </a:p>
          <a:p>
            <a:pPr marL="0" indent="0">
              <a:buNone/>
            </a:pPr>
            <a:r>
              <a:rPr lang="en-US" altLang="zh-CN" sz="2000" b="1" dirty="0" err="1"/>
              <a:t>kè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rén</a:t>
            </a:r>
            <a:r>
              <a:rPr lang="en-US" altLang="zh-CN" sz="2000" b="1" dirty="0"/>
              <a:t>:           </a:t>
            </a:r>
            <a:r>
              <a:rPr lang="zh-CN" altLang="en-US" sz="2000" b="1" dirty="0"/>
              <a:t>有  </a:t>
            </a:r>
            <a:r>
              <a:rPr lang="zh-CN" altLang="en-US" sz="2000" b="1" dirty="0" smtClean="0"/>
              <a:t> 鱼肉    和    </a:t>
            </a:r>
            <a:r>
              <a:rPr lang="zh-CN" altLang="en-US" sz="2000" b="1" dirty="0"/>
              <a:t>鸡肉    吗</a:t>
            </a:r>
            <a:r>
              <a:rPr lang="zh-CN" altLang="en-US" sz="2000" b="1" dirty="0" smtClean="0"/>
              <a:t>？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/>
              <a:t>                       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Do you have fish and chicken?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dirty="0"/>
              <a:t>                      </a:t>
            </a:r>
            <a:r>
              <a:rPr lang="zh-CN" altLang="en-US" sz="2000" b="1" dirty="0" smtClean="0"/>
              <a:t>    </a:t>
            </a:r>
            <a:r>
              <a:rPr lang="en-US" altLang="zh-CN" sz="2000" b="1" dirty="0" err="1" smtClean="0"/>
              <a:t>Dōuyǒu</a:t>
            </a:r>
            <a:r>
              <a:rPr lang="en-US" altLang="zh-CN" sz="2000" b="1" dirty="0"/>
              <a:t>.</a:t>
            </a:r>
          </a:p>
          <a:p>
            <a:pPr marL="0" indent="0">
              <a:buNone/>
            </a:pPr>
            <a:r>
              <a:rPr lang="en-US" altLang="zh-CN" sz="2000" b="1" dirty="0" err="1"/>
              <a:t>fú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wù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yuán</a:t>
            </a:r>
            <a:r>
              <a:rPr lang="en-US" altLang="zh-CN" sz="2000" b="1" dirty="0"/>
              <a:t> :     </a:t>
            </a:r>
            <a:r>
              <a:rPr lang="zh-CN" altLang="en-US" sz="2000" b="1" dirty="0"/>
              <a:t>都 有。 </a:t>
            </a: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 smtClean="0"/>
              <a:t>                           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Yes.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1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/>
              <a:t>Order Dishes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07613" y="1331031"/>
            <a:ext cx="10515600" cy="48807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b="1" dirty="0" smtClean="0"/>
              <a:t>好用的词语： </a:t>
            </a:r>
            <a:r>
              <a:rPr lang="en-US" altLang="zh-CN" b="1" dirty="0" smtClean="0"/>
              <a:t>Useful words     </a:t>
            </a:r>
            <a:r>
              <a:rPr lang="en-US" altLang="zh-CN" dirty="0" smtClean="0"/>
              <a:t>What’s on the Menu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2600" b="1" dirty="0" smtClean="0"/>
              <a:t>菜                      </a:t>
            </a:r>
            <a:r>
              <a:rPr lang="en-US" altLang="zh-CN" sz="2600" b="1" dirty="0" err="1" smtClean="0"/>
              <a:t>cài</a:t>
            </a:r>
            <a:r>
              <a:rPr lang="en-US" altLang="zh-CN" sz="2600" b="1" dirty="0" smtClean="0"/>
              <a:t>                        </a:t>
            </a:r>
            <a:r>
              <a:rPr lang="en-US" altLang="zh-CN" sz="2600" b="1" dirty="0" smtClean="0">
                <a:solidFill>
                  <a:schemeClr val="accent2">
                    <a:lumMod val="50000"/>
                  </a:schemeClr>
                </a:solidFill>
              </a:rPr>
              <a:t>dishes    </a:t>
            </a:r>
            <a:r>
              <a:rPr lang="en-US" altLang="zh-CN" sz="2600" b="1" dirty="0" smtClean="0"/>
              <a:t>      </a:t>
            </a:r>
          </a:p>
          <a:p>
            <a:pPr marL="0" indent="0">
              <a:buNone/>
            </a:pPr>
            <a:r>
              <a:rPr lang="zh-CN" altLang="en-US" sz="2600" b="1" dirty="0" smtClean="0"/>
              <a:t>热菜                  </a:t>
            </a:r>
            <a:r>
              <a:rPr lang="en-US" altLang="zh-CN" sz="2600" b="1" dirty="0" err="1" smtClean="0"/>
              <a:t>rè</a:t>
            </a:r>
            <a:r>
              <a:rPr lang="en-US" altLang="zh-CN" sz="2600" b="1" dirty="0" smtClean="0"/>
              <a:t>  </a:t>
            </a:r>
            <a:r>
              <a:rPr lang="en-US" altLang="zh-CN" sz="2600" b="1" dirty="0" err="1" smtClean="0"/>
              <a:t>cài</a:t>
            </a:r>
            <a:r>
              <a:rPr lang="en-US" altLang="zh-CN" sz="2600" b="1" dirty="0" smtClean="0"/>
              <a:t>                  </a:t>
            </a:r>
            <a:r>
              <a:rPr lang="en-US" altLang="zh-CN" sz="2600" b="1" dirty="0" smtClean="0">
                <a:solidFill>
                  <a:schemeClr val="accent2">
                    <a:lumMod val="50000"/>
                  </a:schemeClr>
                </a:solidFill>
              </a:rPr>
              <a:t>hot dishes</a:t>
            </a:r>
          </a:p>
          <a:p>
            <a:pPr marL="0" indent="0">
              <a:buNone/>
            </a:pPr>
            <a:r>
              <a:rPr lang="zh-CN" altLang="en-US" sz="2600" b="1" dirty="0" smtClean="0"/>
              <a:t>凉菜                 </a:t>
            </a:r>
            <a:r>
              <a:rPr lang="en-US" altLang="zh-CN" sz="2600" b="1" dirty="0" err="1" smtClean="0"/>
              <a:t>liàng</a:t>
            </a:r>
            <a:r>
              <a:rPr lang="en-US" altLang="zh-CN" sz="2600" b="1" dirty="0" smtClean="0"/>
              <a:t> </a:t>
            </a:r>
            <a:r>
              <a:rPr lang="en-US" altLang="zh-CN" sz="2600" b="1" dirty="0" err="1" smtClean="0"/>
              <a:t>cài</a:t>
            </a:r>
            <a:r>
              <a:rPr lang="en-US" altLang="zh-CN" sz="2600" b="1" dirty="0" smtClean="0"/>
              <a:t>               </a:t>
            </a:r>
            <a:r>
              <a:rPr lang="en-US" altLang="zh-CN" sz="2600" b="1" dirty="0" smtClean="0">
                <a:solidFill>
                  <a:schemeClr val="accent2">
                    <a:lumMod val="50000"/>
                  </a:schemeClr>
                </a:solidFill>
              </a:rPr>
              <a:t>cold dishes</a:t>
            </a:r>
          </a:p>
          <a:p>
            <a:pPr marL="0" indent="0">
              <a:buNone/>
            </a:pPr>
            <a:r>
              <a:rPr lang="zh-CN" altLang="en-US" sz="2600" b="1" dirty="0" smtClean="0"/>
              <a:t>主食                 </a:t>
            </a:r>
            <a:r>
              <a:rPr lang="en-US" altLang="zh-CN" sz="2600" b="1" dirty="0" err="1" smtClean="0"/>
              <a:t>zhǔ</a:t>
            </a:r>
            <a:r>
              <a:rPr lang="en-US" altLang="zh-CN" sz="2600" b="1" dirty="0" smtClean="0"/>
              <a:t> </a:t>
            </a:r>
            <a:r>
              <a:rPr lang="en-US" altLang="zh-CN" sz="2600" b="1" dirty="0" err="1" smtClean="0"/>
              <a:t>shí</a:t>
            </a:r>
            <a:r>
              <a:rPr lang="en-US" altLang="zh-CN" sz="2600" b="1" dirty="0" smtClean="0"/>
              <a:t>                 </a:t>
            </a:r>
            <a:r>
              <a:rPr lang="en-US" altLang="zh-CN" sz="2600" b="1" dirty="0" smtClean="0">
                <a:solidFill>
                  <a:schemeClr val="accent2">
                    <a:lumMod val="50000"/>
                  </a:schemeClr>
                </a:solidFill>
              </a:rPr>
              <a:t>main course ; principal food</a:t>
            </a:r>
          </a:p>
          <a:p>
            <a:pPr marL="0" indent="0">
              <a:buNone/>
            </a:pPr>
            <a:r>
              <a:rPr lang="zh-CN" altLang="en-US" sz="2600" b="1" dirty="0" smtClean="0"/>
              <a:t>点心                 </a:t>
            </a:r>
            <a:r>
              <a:rPr lang="en-US" altLang="zh-CN" sz="2600" b="1" dirty="0" err="1" smtClean="0"/>
              <a:t>diǎn</a:t>
            </a:r>
            <a:r>
              <a:rPr lang="en-US" altLang="zh-CN" sz="2600" b="1" dirty="0" smtClean="0"/>
              <a:t> </a:t>
            </a:r>
            <a:r>
              <a:rPr lang="en-US" altLang="zh-CN" sz="2600" b="1" dirty="0" err="1" smtClean="0"/>
              <a:t>xīn</a:t>
            </a:r>
            <a:r>
              <a:rPr lang="en-US" altLang="zh-CN" sz="2600" b="1" dirty="0" smtClean="0"/>
              <a:t>               </a:t>
            </a:r>
            <a:r>
              <a:rPr lang="en-US" altLang="zh-CN" sz="2600" b="1" dirty="0" smtClean="0">
                <a:solidFill>
                  <a:schemeClr val="accent2">
                    <a:lumMod val="50000"/>
                  </a:schemeClr>
                </a:solidFill>
              </a:rPr>
              <a:t>dessert ; dim sum</a:t>
            </a:r>
          </a:p>
          <a:p>
            <a:pPr marL="0" indent="0">
              <a:buNone/>
            </a:pPr>
            <a:r>
              <a:rPr lang="zh-CN" altLang="en-US" sz="2600" b="1" dirty="0"/>
              <a:t>汤                     </a:t>
            </a:r>
            <a:r>
              <a:rPr lang="en-US" altLang="zh-CN" sz="2600" b="1" dirty="0" err="1" smtClean="0"/>
              <a:t>tāng</a:t>
            </a:r>
            <a:r>
              <a:rPr lang="en-US" altLang="zh-CN" sz="2600" b="1" dirty="0" smtClean="0"/>
              <a:t>                      </a:t>
            </a:r>
            <a:r>
              <a:rPr lang="en-US" altLang="zh-CN" sz="2600" b="1" dirty="0">
                <a:solidFill>
                  <a:schemeClr val="accent2">
                    <a:lumMod val="50000"/>
                  </a:schemeClr>
                </a:solidFill>
              </a:rPr>
              <a:t>soup</a:t>
            </a:r>
          </a:p>
          <a:p>
            <a:pPr marL="0" indent="0">
              <a:buNone/>
            </a:pPr>
            <a:r>
              <a:rPr lang="zh-CN" altLang="en-US" sz="2600" b="1" dirty="0"/>
              <a:t>粥                     </a:t>
            </a:r>
            <a:r>
              <a:rPr lang="en-US" altLang="zh-CN" sz="2600" b="1" dirty="0" err="1"/>
              <a:t>zhōu</a:t>
            </a:r>
            <a:r>
              <a:rPr lang="en-US" altLang="zh-CN" sz="2600" b="1" dirty="0"/>
              <a:t>                     </a:t>
            </a:r>
            <a:r>
              <a:rPr lang="en-US" altLang="zh-CN" sz="2600" b="1" dirty="0">
                <a:solidFill>
                  <a:schemeClr val="accent2">
                    <a:lumMod val="50000"/>
                  </a:schemeClr>
                </a:solidFill>
              </a:rPr>
              <a:t>porridge</a:t>
            </a:r>
          </a:p>
          <a:p>
            <a:pPr marL="0" indent="0">
              <a:buNone/>
            </a:pPr>
            <a:r>
              <a:rPr lang="zh-CN" altLang="en-US" sz="2600" b="1" dirty="0"/>
              <a:t>小吃                 </a:t>
            </a:r>
            <a:r>
              <a:rPr lang="en-US" altLang="zh-CN" sz="2600" b="1" dirty="0" err="1"/>
              <a:t>xiǎo</a:t>
            </a:r>
            <a:r>
              <a:rPr lang="en-US" altLang="zh-CN" sz="2600" b="1" dirty="0"/>
              <a:t> </a:t>
            </a:r>
            <a:r>
              <a:rPr lang="en-US" altLang="zh-CN" sz="2600" b="1" dirty="0" err="1"/>
              <a:t>chī</a:t>
            </a:r>
            <a:r>
              <a:rPr lang="en-US" altLang="zh-CN" sz="2600" b="1" dirty="0"/>
              <a:t>               </a:t>
            </a:r>
            <a:r>
              <a:rPr lang="en-US" altLang="zh-CN" sz="2600" b="1" dirty="0">
                <a:solidFill>
                  <a:schemeClr val="accent2">
                    <a:lumMod val="50000"/>
                  </a:schemeClr>
                </a:solidFill>
              </a:rPr>
              <a:t>snacks</a:t>
            </a:r>
          </a:p>
          <a:p>
            <a:pPr marL="0" indent="0">
              <a:buNone/>
            </a:pPr>
            <a:r>
              <a:rPr lang="zh-CN" altLang="en-US" sz="2600" b="1" dirty="0"/>
              <a:t>饮料                 </a:t>
            </a:r>
            <a:r>
              <a:rPr lang="en-US" altLang="zh-CN" sz="2600" b="1" dirty="0" err="1"/>
              <a:t>yǐn</a:t>
            </a:r>
            <a:r>
              <a:rPr lang="en-US" altLang="zh-CN" sz="2600" b="1" dirty="0"/>
              <a:t> </a:t>
            </a:r>
            <a:r>
              <a:rPr lang="en-US" altLang="zh-CN" sz="2600" b="1" dirty="0" err="1"/>
              <a:t>liào</a:t>
            </a:r>
            <a:r>
              <a:rPr lang="en-US" altLang="zh-CN" sz="2600" b="1" dirty="0"/>
              <a:t>                </a:t>
            </a:r>
            <a:r>
              <a:rPr lang="en-US" altLang="zh-CN" sz="2600" b="1" dirty="0">
                <a:solidFill>
                  <a:schemeClr val="accent2">
                    <a:lumMod val="50000"/>
                  </a:schemeClr>
                </a:solidFill>
              </a:rPr>
              <a:t>beverages ; drinks</a:t>
            </a:r>
          </a:p>
          <a:p>
            <a:pPr marL="0" indent="0">
              <a:buNone/>
            </a:pPr>
            <a:endParaRPr lang="en-US" altLang="zh-CN" sz="26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323752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59770" y="-22093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热菜 </a:t>
            </a:r>
            <a:r>
              <a:rPr lang="zh-CN" altLang="en-US" sz="3200" b="1" dirty="0" smtClean="0"/>
              <a:t> </a:t>
            </a:r>
            <a:r>
              <a:rPr lang="en-US" altLang="zh-CN" sz="3200" b="1" dirty="0" err="1" smtClean="0"/>
              <a:t>rè</a:t>
            </a:r>
            <a:r>
              <a:rPr lang="en-US" altLang="zh-CN" sz="3200" b="1" dirty="0" smtClean="0"/>
              <a:t>  </a:t>
            </a:r>
            <a:r>
              <a:rPr lang="en-US" altLang="zh-CN" sz="3200" b="1" dirty="0" err="1"/>
              <a:t>cài</a:t>
            </a:r>
            <a:r>
              <a:rPr lang="en-US" altLang="zh-CN" sz="3200" b="1" dirty="0"/>
              <a:t>         </a:t>
            </a:r>
            <a:r>
              <a:rPr lang="en-US" altLang="zh-CN" sz="3200" b="1" dirty="0" smtClean="0"/>
              <a:t>hot dishes</a:t>
            </a:r>
            <a:endParaRPr lang="en-US" altLang="zh-CN" sz="3200" b="1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34" y="696624"/>
            <a:ext cx="3911953" cy="2609242"/>
          </a:xfrm>
        </p:spPr>
      </p:pic>
      <p:sp>
        <p:nvSpPr>
          <p:cNvPr id="11" name="文本框 10"/>
          <p:cNvSpPr txBox="1"/>
          <p:nvPr/>
        </p:nvSpPr>
        <p:spPr>
          <a:xfrm>
            <a:off x="2176334" y="3232870"/>
            <a:ext cx="414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tomato </a:t>
            </a:r>
            <a:r>
              <a:rPr lang="en-US" altLang="zh-CN" dirty="0" err="1"/>
              <a:t>omelette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42" y="696624"/>
            <a:ext cx="3862804" cy="24157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73202" y="3143551"/>
            <a:ext cx="384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Fried Sweet and Sour Tenderloin 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13" y="3643677"/>
            <a:ext cx="4055341" cy="271395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36745" y="6399110"/>
            <a:ext cx="410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Yu-Shiang Shredded Pork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42" y="3625060"/>
            <a:ext cx="3957895" cy="264026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429999" y="6265327"/>
            <a:ext cx="366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Kung </a:t>
            </a:r>
            <a:r>
              <a:rPr lang="en-US" altLang="zh-CN" dirty="0" err="1"/>
              <a:t>Pao</a:t>
            </a:r>
            <a:r>
              <a:rPr lang="en-US" altLang="zh-CN" dirty="0"/>
              <a:t> Chicken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18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20366" y="146499"/>
            <a:ext cx="10515600" cy="90652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凉菜   </a:t>
            </a:r>
            <a:r>
              <a:rPr lang="en-US" altLang="zh-CN" sz="3200" dirty="0" err="1" smtClean="0"/>
              <a:t>liàng</a:t>
            </a:r>
            <a:r>
              <a:rPr lang="en-US" altLang="zh-CN" sz="3200" dirty="0" smtClean="0"/>
              <a:t> </a:t>
            </a:r>
            <a:r>
              <a:rPr lang="en-US" altLang="zh-CN" sz="3200" dirty="0" err="1"/>
              <a:t>cài</a:t>
            </a:r>
            <a:r>
              <a:rPr lang="en-US" altLang="zh-CN" sz="3200" dirty="0"/>
              <a:t>     </a:t>
            </a:r>
            <a:r>
              <a:rPr lang="en-US" altLang="zh-CN" sz="3200" dirty="0" smtClean="0"/>
              <a:t>cold </a:t>
            </a:r>
            <a:r>
              <a:rPr lang="en-US" altLang="zh-CN" sz="3200" dirty="0"/>
              <a:t>dishes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34" y="1053022"/>
            <a:ext cx="3106910" cy="2330183"/>
          </a:xfrm>
        </p:spPr>
      </p:pic>
      <p:sp>
        <p:nvSpPr>
          <p:cNvPr id="11" name="文本框 10"/>
          <p:cNvSpPr txBox="1"/>
          <p:nvPr/>
        </p:nvSpPr>
        <p:spPr>
          <a:xfrm>
            <a:off x="1759770" y="3382205"/>
            <a:ext cx="295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Tofu with Preserved Eggs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27" y="1022265"/>
            <a:ext cx="3228975" cy="242001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78166" y="3442281"/>
            <a:ext cx="295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seaweed salad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34" y="3751537"/>
            <a:ext cx="3106910" cy="243057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10934" y="6182113"/>
            <a:ext cx="343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Black Fungus in Vinegar Sauce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743" y="3811613"/>
            <a:ext cx="3559227" cy="23705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65743" y="6200871"/>
            <a:ext cx="409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Chicken Feet with Pickled Peppers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56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96670" y="486046"/>
            <a:ext cx="11346198" cy="851234"/>
          </a:xfrm>
        </p:spPr>
        <p:txBody>
          <a:bodyPr>
            <a:normAutofit/>
          </a:bodyPr>
          <a:lstStyle/>
          <a:p>
            <a:r>
              <a:rPr lang="zh-CN" altLang="en-US" sz="2800" b="1" dirty="0" smtClean="0"/>
              <a:t>主食    </a:t>
            </a:r>
            <a:r>
              <a:rPr lang="en-US" altLang="zh-CN" sz="2800" b="1" dirty="0" err="1"/>
              <a:t>zhǔ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shí</a:t>
            </a:r>
            <a:r>
              <a:rPr lang="en-US" altLang="zh-CN" sz="2800" b="1" dirty="0"/>
              <a:t>    </a:t>
            </a:r>
            <a:r>
              <a:rPr lang="en-US" altLang="zh-CN" sz="2800" b="1" dirty="0" smtClean="0"/>
              <a:t> </a:t>
            </a:r>
            <a:r>
              <a:rPr lang="en-US" altLang="zh-CN" sz="2800" b="1" dirty="0"/>
              <a:t>main course ; principal </a:t>
            </a:r>
            <a:r>
              <a:rPr lang="en-US" altLang="zh-CN" sz="2800" b="1" dirty="0" smtClean="0"/>
              <a:t>food</a:t>
            </a:r>
            <a:endParaRPr lang="en-US" altLang="zh-CN" sz="2800" b="1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20" y="1435507"/>
            <a:ext cx="7848844" cy="5101749"/>
          </a:xfrm>
        </p:spPr>
      </p:pic>
    </p:spTree>
    <p:extLst>
      <p:ext uri="{BB962C8B-B14F-4D97-AF65-F5344CB8AC3E}">
        <p14:creationId xmlns:p14="http://schemas.microsoft.com/office/powerpoint/2010/main" val="247475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59770" y="571618"/>
            <a:ext cx="10515600" cy="793309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点心    </a:t>
            </a:r>
            <a:r>
              <a:rPr lang="en-US" altLang="zh-CN" sz="3200" b="1" dirty="0" err="1" smtClean="0"/>
              <a:t>diǎn</a:t>
            </a:r>
            <a:r>
              <a:rPr lang="en-US" altLang="zh-CN" sz="3200" b="1" dirty="0" smtClean="0"/>
              <a:t> </a:t>
            </a:r>
            <a:r>
              <a:rPr lang="en-US" altLang="zh-CN" sz="3200" b="1" dirty="0" err="1"/>
              <a:t>xīn</a:t>
            </a:r>
            <a:r>
              <a:rPr lang="en-US" altLang="zh-CN" sz="3200" b="1" dirty="0"/>
              <a:t>       </a:t>
            </a:r>
            <a:r>
              <a:rPr lang="en-US" altLang="zh-CN" sz="3200" b="1" dirty="0" smtClean="0"/>
              <a:t>   </a:t>
            </a:r>
            <a:r>
              <a:rPr lang="en-US" altLang="zh-CN" sz="3200" b="1" dirty="0"/>
              <a:t>dessert ; dim </a:t>
            </a:r>
            <a:r>
              <a:rPr lang="en-US" altLang="zh-CN" sz="3200" b="1" dirty="0" smtClean="0"/>
              <a:t>sum</a:t>
            </a:r>
            <a:endParaRPr lang="en-US" altLang="zh-CN" sz="3200" b="1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39" y="1343012"/>
            <a:ext cx="7723082" cy="5128126"/>
          </a:xfrm>
        </p:spPr>
      </p:pic>
    </p:spTree>
    <p:extLst>
      <p:ext uri="{BB962C8B-B14F-4D97-AF65-F5344CB8AC3E}">
        <p14:creationId xmlns:p14="http://schemas.microsoft.com/office/powerpoint/2010/main" val="27269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068403" y="149891"/>
            <a:ext cx="10515600" cy="787955"/>
          </a:xfrm>
        </p:spPr>
        <p:txBody>
          <a:bodyPr>
            <a:normAutofit/>
          </a:bodyPr>
          <a:lstStyle/>
          <a:p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8473" y="1443735"/>
            <a:ext cx="10515600" cy="48807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1" y="1281792"/>
            <a:ext cx="4061237" cy="37332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6511" y="5474340"/>
            <a:ext cx="328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汤   </a:t>
            </a:r>
            <a:r>
              <a:rPr lang="en-US" altLang="zh-CN" dirty="0" err="1"/>
              <a:t>tāng</a:t>
            </a:r>
            <a:r>
              <a:rPr lang="en-US" altLang="zh-CN" dirty="0"/>
              <a:t>       soup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3" y="1087482"/>
            <a:ext cx="6533417" cy="50458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91201" y="6194263"/>
            <a:ext cx="606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粥                     </a:t>
            </a:r>
            <a:r>
              <a:rPr lang="en-US" altLang="zh-CN"/>
              <a:t>zhōu                     porridge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49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34138" y="172288"/>
            <a:ext cx="10485308" cy="1065092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Phonetic drills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34137" y="1099269"/>
            <a:ext cx="9471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辨声母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Initial discrimination</a:t>
            </a:r>
          </a:p>
          <a:p>
            <a:r>
              <a:rPr lang="en-US" altLang="zh-CN" sz="3600" dirty="0" smtClean="0"/>
              <a:t>(1)</a:t>
            </a:r>
            <a:r>
              <a:rPr lang="en-US" altLang="zh-CN" sz="3600" dirty="0" err="1" smtClean="0"/>
              <a:t>jiā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qiā</a:t>
            </a:r>
            <a:r>
              <a:rPr lang="en-US" altLang="zh-CN" sz="3600" dirty="0" smtClean="0"/>
              <a:t>          (2)</a:t>
            </a:r>
            <a:r>
              <a:rPr lang="en-US" altLang="zh-CN" sz="3600" dirty="0" err="1" smtClean="0"/>
              <a:t>qiǔ-jiǔ</a:t>
            </a:r>
            <a:r>
              <a:rPr lang="en-US" altLang="zh-CN" sz="3600" dirty="0" smtClean="0"/>
              <a:t>         (3)</a:t>
            </a:r>
            <a:r>
              <a:rPr lang="en-US" altLang="zh-CN" sz="3600" dirty="0" err="1" smtClean="0"/>
              <a:t>xué-qué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jìng-xìng</a:t>
            </a:r>
            <a:r>
              <a:rPr lang="en-US" altLang="zh-CN" sz="3600" dirty="0" smtClean="0"/>
              <a:t>     (5)</a:t>
            </a:r>
            <a:r>
              <a:rPr lang="en-US" altLang="zh-CN" sz="3600" dirty="0" err="1" smtClean="0"/>
              <a:t>qióng-xióng</a:t>
            </a:r>
            <a:r>
              <a:rPr lang="en-US" altLang="zh-CN" sz="3600" dirty="0" smtClean="0"/>
              <a:t>     (6)</a:t>
            </a:r>
            <a:r>
              <a:rPr lang="en-US" altLang="zh-CN" sz="3600" dirty="0" err="1" smtClean="0"/>
              <a:t>xuān-jūan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Běijīng</a:t>
            </a:r>
            <a:r>
              <a:rPr lang="en-US" altLang="zh-CN" sz="3600" dirty="0" smtClean="0"/>
              <a:t>- </a:t>
            </a:r>
            <a:r>
              <a:rPr lang="en-US" altLang="zh-CN" sz="3600" dirty="0" err="1" smtClean="0"/>
              <a:t>bēiqíng</a:t>
            </a:r>
            <a:r>
              <a:rPr lang="en-US" altLang="zh-CN" sz="3600" dirty="0" smtClean="0"/>
              <a:t>     (8)</a:t>
            </a:r>
            <a:r>
              <a:rPr lang="en-US" altLang="zh-CN" sz="3600" dirty="0" err="1" smtClean="0"/>
              <a:t>xiángxì-xiāngjì</a:t>
            </a:r>
            <a:r>
              <a:rPr lang="en-US" altLang="zh-CN" sz="3600" dirty="0" smtClean="0"/>
              <a:t>     </a:t>
            </a:r>
            <a:r>
              <a:rPr lang="en-US" altLang="zh-CN" sz="3600" dirty="0"/>
              <a:t>(</a:t>
            </a:r>
            <a:r>
              <a:rPr lang="en-US" altLang="zh-CN" sz="3600" dirty="0" smtClean="0"/>
              <a:t>9)</a:t>
            </a:r>
            <a:r>
              <a:rPr lang="en-US" altLang="zh-CN" sz="3600" dirty="0" err="1" smtClean="0"/>
              <a:t>xiūxué-qiúxué</a:t>
            </a:r>
            <a:r>
              <a:rPr lang="en-US" altLang="zh-CN" sz="3600" dirty="0" smtClean="0"/>
              <a:t>         </a:t>
            </a:r>
            <a:r>
              <a:rPr lang="en-US" altLang="zh-CN" sz="3600" dirty="0"/>
              <a:t>(</a:t>
            </a:r>
            <a:r>
              <a:rPr lang="en-US" altLang="zh-CN" sz="3600" dirty="0" smtClean="0"/>
              <a:t>10)</a:t>
            </a:r>
            <a:r>
              <a:rPr lang="en-US" altLang="zh-CN" sz="3600" dirty="0" err="1" smtClean="0"/>
              <a:t>qiànquē-xiánquē</a:t>
            </a:r>
            <a:endParaRPr lang="zh-CN" altLang="en-US" sz="3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580386" y="3961591"/>
            <a:ext cx="10764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辨韵母 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Final discrimination</a:t>
            </a:r>
          </a:p>
          <a:p>
            <a:pPr marL="342900" indent="-342900">
              <a:buAutoNum type="arabicParenBoth"/>
            </a:pPr>
            <a:r>
              <a:rPr lang="en-US" altLang="zh-CN" sz="3600" dirty="0" err="1" smtClean="0"/>
              <a:t>quán-qián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      (2)</a:t>
            </a:r>
            <a:r>
              <a:rPr lang="en-US" altLang="zh-CN" sz="3600" dirty="0" err="1" smtClean="0"/>
              <a:t>xiě-xuě</a:t>
            </a:r>
            <a:r>
              <a:rPr lang="zh-CN" altLang="en-US" sz="3600" dirty="0" smtClean="0"/>
              <a:t>         </a:t>
            </a:r>
            <a:r>
              <a:rPr lang="en-US" altLang="zh-CN" sz="3600" dirty="0" smtClean="0"/>
              <a:t> (3)</a:t>
            </a:r>
            <a:r>
              <a:rPr lang="en-US" altLang="zh-CN" sz="3600" dirty="0" err="1" smtClean="0"/>
              <a:t>jiào-jiù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xīn-xīng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</a:t>
            </a:r>
            <a:r>
              <a:rPr lang="en-US" altLang="zh-CN" sz="3600" dirty="0" smtClean="0"/>
              <a:t>(5)</a:t>
            </a:r>
            <a:r>
              <a:rPr lang="en-US" altLang="zh-CN" sz="3600" dirty="0" err="1" smtClean="0"/>
              <a:t>jiǎn-jiǎng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  </a:t>
            </a:r>
            <a:r>
              <a:rPr lang="en-US" altLang="zh-CN" sz="3600" dirty="0" smtClean="0"/>
              <a:t>(6)</a:t>
            </a:r>
            <a:r>
              <a:rPr lang="en-US" altLang="zh-CN" sz="3600" dirty="0" err="1" smtClean="0"/>
              <a:t>qūn-qīn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yàopiàn-yoòupiàn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</a:t>
            </a:r>
            <a:r>
              <a:rPr lang="en-US" altLang="zh-CN" sz="3600" dirty="0" smtClean="0"/>
              <a:t>(8)</a:t>
            </a:r>
            <a:r>
              <a:rPr lang="en-US" altLang="zh-CN" sz="3600" dirty="0" err="1" smtClean="0"/>
              <a:t>xiānhuā-xiānghuā</a:t>
            </a:r>
            <a:r>
              <a:rPr lang="en-US" altLang="zh-CN" sz="3600" dirty="0" smtClean="0"/>
              <a:t> </a:t>
            </a:r>
          </a:p>
          <a:p>
            <a:r>
              <a:rPr lang="en-US" altLang="zh-CN" sz="3600" dirty="0" smtClean="0"/>
              <a:t>(9)</a:t>
            </a:r>
            <a:r>
              <a:rPr lang="en-US" altLang="zh-CN" sz="3600" dirty="0" err="1" smtClean="0"/>
              <a:t>rénmín-rénmíng</a:t>
            </a:r>
            <a:r>
              <a:rPr lang="en-US" altLang="zh-CN" sz="3600" dirty="0" smtClean="0"/>
              <a:t>              (10)</a:t>
            </a:r>
            <a:r>
              <a:rPr lang="en-US" altLang="zh-CN" sz="3600" dirty="0" err="1" smtClean="0"/>
              <a:t>tōngxìn-tōngxùn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0589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32755" y="-14853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小吃                 </a:t>
            </a:r>
            <a:r>
              <a:rPr lang="en-US" altLang="zh-CN" sz="3200" b="1" dirty="0" err="1"/>
              <a:t>xiǎo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chī</a:t>
            </a:r>
            <a:r>
              <a:rPr lang="en-US" altLang="zh-CN" sz="3200" b="1" dirty="0"/>
              <a:t>               </a:t>
            </a:r>
            <a:r>
              <a:rPr lang="en-US" altLang="zh-CN" sz="3200" b="1" dirty="0" smtClean="0"/>
              <a:t>snacks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8473" y="1443735"/>
            <a:ext cx="10515600" cy="48807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87" y="853055"/>
            <a:ext cx="3571098" cy="22891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97831" y="3158173"/>
            <a:ext cx="362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fried chop rice cake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82" y="3682580"/>
            <a:ext cx="3687019" cy="25335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12237" y="6216091"/>
            <a:ext cx="322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glutinous rice ball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84" y="853055"/>
            <a:ext cx="3518712" cy="22503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32755" y="3204885"/>
            <a:ext cx="348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baked sweeten wheaten cake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87" y="3511910"/>
            <a:ext cx="3571098" cy="268949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55558" y="6201314"/>
            <a:ext cx="34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Pea Cake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81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76203" y="212791"/>
            <a:ext cx="10515600" cy="84023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饮料       </a:t>
            </a:r>
            <a:r>
              <a:rPr lang="en-US" altLang="zh-CN" sz="3200" b="1" dirty="0" err="1" smtClean="0"/>
              <a:t>yǐn</a:t>
            </a:r>
            <a:r>
              <a:rPr lang="en-US" altLang="zh-CN" sz="3200" b="1" dirty="0" smtClean="0"/>
              <a:t> </a:t>
            </a:r>
            <a:r>
              <a:rPr lang="en-US" altLang="zh-CN" sz="3200" b="1" dirty="0" err="1"/>
              <a:t>liào</a:t>
            </a:r>
            <a:r>
              <a:rPr lang="en-US" altLang="zh-CN" sz="3200" b="1" dirty="0"/>
              <a:t>                beverages ; </a:t>
            </a:r>
            <a:r>
              <a:rPr lang="en-US" altLang="zh-CN" sz="3200" b="1" dirty="0" smtClean="0"/>
              <a:t>drinks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8473" y="1443735"/>
            <a:ext cx="10515600" cy="48807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67" y="1022265"/>
            <a:ext cx="8913446" cy="49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32755" y="-148539"/>
            <a:ext cx="10515600" cy="1325563"/>
          </a:xfrm>
        </p:spPr>
        <p:txBody>
          <a:bodyPr>
            <a:normAutofit/>
          </a:bodyPr>
          <a:lstStyle/>
          <a:p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8473" y="1443735"/>
            <a:ext cx="10515600" cy="48807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6800661" y="3058191"/>
            <a:ext cx="362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饺子                 </a:t>
            </a:r>
            <a:r>
              <a:rPr lang="en-US" altLang="zh-CN" dirty="0" err="1"/>
              <a:t>jiǎozi</a:t>
            </a:r>
            <a:r>
              <a:rPr lang="en-US" altLang="zh-CN" dirty="0"/>
              <a:t>          dumplings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38990" y="6519811"/>
            <a:ext cx="322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米饭                  </a:t>
            </a:r>
            <a:r>
              <a:rPr lang="en-US" altLang="zh-CN" dirty="0" err="1"/>
              <a:t>mǐfàn</a:t>
            </a:r>
            <a:r>
              <a:rPr lang="en-US" altLang="zh-CN" dirty="0"/>
              <a:t>          rice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07882" y="3101258"/>
            <a:ext cx="348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炒饭                 </a:t>
            </a:r>
            <a:r>
              <a:rPr lang="en-US" altLang="zh-CN" dirty="0" err="1"/>
              <a:t>chǎofàn</a:t>
            </a:r>
            <a:r>
              <a:rPr lang="en-US" altLang="zh-CN" dirty="0"/>
              <a:t>     fried rice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31160" y="6478492"/>
            <a:ext cx="34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面包                 </a:t>
            </a:r>
            <a:r>
              <a:rPr lang="en-US" altLang="zh-CN" dirty="0" err="1"/>
              <a:t>miànbāo</a:t>
            </a:r>
            <a:r>
              <a:rPr lang="en-US" altLang="zh-CN" dirty="0"/>
              <a:t>     bread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13" y="146975"/>
            <a:ext cx="4381656" cy="29225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54" y="146975"/>
            <a:ext cx="4269006" cy="29112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38" y="3511909"/>
            <a:ext cx="4306331" cy="29665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08" y="3470590"/>
            <a:ext cx="4246652" cy="29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32755" y="-148539"/>
            <a:ext cx="10515600" cy="1325563"/>
          </a:xfrm>
        </p:spPr>
        <p:txBody>
          <a:bodyPr>
            <a:normAutofit/>
          </a:bodyPr>
          <a:lstStyle/>
          <a:p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8473" y="1443735"/>
            <a:ext cx="10515600" cy="48807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7125388" y="3083028"/>
            <a:ext cx="362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鸡蛋                  </a:t>
            </a:r>
            <a:r>
              <a:rPr lang="en-US" altLang="zh-CN" dirty="0" err="1"/>
              <a:t>jīdàn</a:t>
            </a:r>
            <a:r>
              <a:rPr lang="en-US" altLang="zh-CN" dirty="0"/>
              <a:t>            egg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41644" y="6243974"/>
            <a:ext cx="462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包子        </a:t>
            </a:r>
            <a:r>
              <a:rPr lang="zh-CN" altLang="en-US" dirty="0" smtClean="0"/>
              <a:t> </a:t>
            </a:r>
            <a:r>
              <a:rPr lang="en-US" altLang="zh-CN" dirty="0" err="1"/>
              <a:t>bāozi</a:t>
            </a:r>
            <a:r>
              <a:rPr lang="en-US" altLang="zh-CN" dirty="0"/>
              <a:t>           steamed stuffed bun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46352" y="3183626"/>
            <a:ext cx="348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牛肉         </a:t>
            </a:r>
            <a:r>
              <a:rPr lang="zh-CN" altLang="en-US" dirty="0" smtClean="0"/>
              <a:t>  </a:t>
            </a:r>
            <a:r>
              <a:rPr lang="en-US" altLang="zh-CN" dirty="0" err="1"/>
              <a:t>niú</a:t>
            </a:r>
            <a:r>
              <a:rPr lang="en-US" altLang="zh-CN" dirty="0"/>
              <a:t> </a:t>
            </a:r>
            <a:r>
              <a:rPr lang="en-US" altLang="zh-CN" dirty="0" err="1"/>
              <a:t>ròu</a:t>
            </a:r>
            <a:r>
              <a:rPr lang="en-US" altLang="zh-CN" dirty="0"/>
              <a:t>        beef 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997203" y="6287317"/>
            <a:ext cx="34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面条                </a:t>
            </a:r>
            <a:r>
              <a:rPr lang="en-US" altLang="zh-CN" dirty="0" err="1"/>
              <a:t>miàn</a:t>
            </a:r>
            <a:r>
              <a:rPr lang="en-US" altLang="zh-CN" dirty="0"/>
              <a:t> </a:t>
            </a:r>
            <a:r>
              <a:rPr lang="en-US" altLang="zh-CN" dirty="0" err="1"/>
              <a:t>tiáo</a:t>
            </a:r>
            <a:r>
              <a:rPr lang="en-US" altLang="zh-CN" dirty="0"/>
              <a:t>    </a:t>
            </a:r>
            <a:r>
              <a:rPr lang="en-US" altLang="zh-CN" dirty="0" err="1"/>
              <a:t>noddles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85" y="193282"/>
            <a:ext cx="4145636" cy="2935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728" y="208589"/>
            <a:ext cx="4271206" cy="28488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685" y="3541244"/>
            <a:ext cx="4021310" cy="267335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35" y="3414578"/>
            <a:ext cx="4117391" cy="28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/>
              <a:t>Order Dishes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80348" y="1281386"/>
            <a:ext cx="10515600" cy="48807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dirty="0" smtClean="0"/>
              <a:t>好用的词</a:t>
            </a:r>
            <a:r>
              <a:rPr lang="zh-CN" altLang="en-US" b="1" dirty="0"/>
              <a:t>语</a:t>
            </a:r>
            <a:r>
              <a:rPr lang="zh-CN" altLang="en-US" b="1" dirty="0" smtClean="0"/>
              <a:t>： </a:t>
            </a:r>
            <a:r>
              <a:rPr lang="en-US" altLang="zh-CN" b="1" dirty="0" smtClean="0"/>
              <a:t>Useful words     </a:t>
            </a:r>
            <a:r>
              <a:rPr lang="en-US" altLang="zh-CN" dirty="0" smtClean="0"/>
              <a:t>What Do You Like to Drink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000" b="1" dirty="0"/>
              <a:t>水                              </a:t>
            </a:r>
            <a:r>
              <a:rPr lang="en-US" altLang="zh-CN" sz="3000" b="1" dirty="0" err="1"/>
              <a:t>shuǐ</a:t>
            </a:r>
            <a:r>
              <a:rPr lang="en-US" altLang="zh-CN" sz="3000" b="1" dirty="0"/>
              <a:t>         </a:t>
            </a:r>
            <a:r>
              <a:rPr lang="en-US" altLang="zh-CN" sz="3000" b="1" dirty="0" smtClean="0"/>
              <a:t>             water                  </a:t>
            </a:r>
            <a:endParaRPr lang="en-US" altLang="zh-CN" sz="30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000" b="1" dirty="0"/>
              <a:t>可乐                          </a:t>
            </a:r>
            <a:r>
              <a:rPr lang="en-US" altLang="zh-CN" sz="3000" b="1" dirty="0" err="1" smtClean="0"/>
              <a:t>kělè</a:t>
            </a:r>
            <a:r>
              <a:rPr lang="en-US" altLang="zh-CN" sz="3000" b="1" dirty="0" smtClean="0"/>
              <a:t>                      cola</a:t>
            </a:r>
            <a:endParaRPr lang="en-US" altLang="zh-CN" sz="30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000" b="1" dirty="0"/>
              <a:t>茶                              </a:t>
            </a:r>
            <a:r>
              <a:rPr lang="en-US" altLang="zh-CN" sz="3000" b="1" dirty="0" err="1" smtClean="0"/>
              <a:t>chá</a:t>
            </a:r>
            <a:r>
              <a:rPr lang="en-US" altLang="zh-CN" sz="3000" b="1" dirty="0" smtClean="0"/>
              <a:t>                        tea</a:t>
            </a:r>
            <a:endParaRPr lang="en-US" altLang="zh-CN" sz="30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000" b="1" dirty="0"/>
              <a:t>两</a:t>
            </a:r>
            <a:r>
              <a:rPr lang="zh-CN" altLang="en-US" sz="3000" b="1" dirty="0">
                <a:solidFill>
                  <a:schemeClr val="accent2">
                    <a:lumMod val="50000"/>
                  </a:schemeClr>
                </a:solidFill>
              </a:rPr>
              <a:t>壶</a:t>
            </a:r>
            <a:r>
              <a:rPr lang="zh-CN" altLang="en-US" sz="3000" b="1" dirty="0"/>
              <a:t>茶                    </a:t>
            </a:r>
            <a:r>
              <a:rPr lang="en-US" altLang="zh-CN" sz="3000" b="1" dirty="0" err="1" smtClean="0"/>
              <a:t>liǎng</a:t>
            </a:r>
            <a:r>
              <a:rPr lang="en-US" altLang="zh-CN" sz="3000" b="1" dirty="0" smtClean="0"/>
              <a:t> </a:t>
            </a:r>
            <a:r>
              <a:rPr lang="en-US" altLang="zh-CN" sz="3000" b="1" dirty="0" err="1" smtClean="0"/>
              <a:t>hú</a:t>
            </a:r>
            <a:r>
              <a:rPr lang="en-US" altLang="zh-CN" sz="3000" b="1" dirty="0" smtClean="0"/>
              <a:t> </a:t>
            </a:r>
            <a:r>
              <a:rPr lang="en-US" altLang="zh-CN" sz="3000" b="1" dirty="0" err="1" smtClean="0"/>
              <a:t>chá</a:t>
            </a:r>
            <a:r>
              <a:rPr lang="en-US" altLang="zh-CN" sz="3000" b="1" dirty="0" smtClean="0"/>
              <a:t>         two pots of tea</a:t>
            </a:r>
            <a:endParaRPr lang="en-US" altLang="zh-CN" sz="30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000" b="1" dirty="0"/>
              <a:t>果汁                         </a:t>
            </a:r>
            <a:r>
              <a:rPr lang="en-US" altLang="zh-CN" sz="3000" b="1" dirty="0" err="1" smtClean="0"/>
              <a:t>guǒzhī</a:t>
            </a:r>
            <a:r>
              <a:rPr lang="en-US" altLang="zh-CN" sz="3000" b="1" dirty="0" smtClean="0"/>
              <a:t>                  juice</a:t>
            </a:r>
            <a:endParaRPr lang="en-US" altLang="zh-CN" sz="30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000" b="1" dirty="0"/>
              <a:t>一</a:t>
            </a:r>
            <a:r>
              <a:rPr lang="zh-CN" altLang="en-US" sz="3000" b="1" dirty="0">
                <a:solidFill>
                  <a:schemeClr val="accent2">
                    <a:lumMod val="50000"/>
                  </a:schemeClr>
                </a:solidFill>
              </a:rPr>
              <a:t>瓶</a:t>
            </a:r>
            <a:r>
              <a:rPr lang="zh-CN" altLang="en-US" sz="3000" b="1" dirty="0"/>
              <a:t>果汁               </a:t>
            </a:r>
            <a:r>
              <a:rPr lang="en-US" altLang="zh-CN" sz="3000" b="1" dirty="0" err="1" smtClean="0"/>
              <a:t>yì</a:t>
            </a:r>
            <a:r>
              <a:rPr lang="en-US" altLang="zh-CN" sz="3000" b="1" dirty="0" smtClean="0"/>
              <a:t> </a:t>
            </a:r>
            <a:r>
              <a:rPr lang="en-US" altLang="zh-CN" sz="3000" b="1" dirty="0" err="1" smtClean="0"/>
              <a:t>píng</a:t>
            </a:r>
            <a:r>
              <a:rPr lang="en-US" altLang="zh-CN" sz="3000" b="1" dirty="0" smtClean="0"/>
              <a:t> </a:t>
            </a:r>
            <a:r>
              <a:rPr lang="en-US" altLang="zh-CN" sz="3000" b="1" dirty="0" err="1" smtClean="0"/>
              <a:t>guǒzhī</a:t>
            </a:r>
            <a:r>
              <a:rPr lang="en-US" altLang="zh-CN" sz="3000" b="1" dirty="0" smtClean="0"/>
              <a:t>      one bottle of juice</a:t>
            </a:r>
            <a:endParaRPr lang="en-US" altLang="zh-CN" sz="30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000" b="1" dirty="0"/>
              <a:t>啤酒                          </a:t>
            </a:r>
            <a:r>
              <a:rPr lang="en-US" altLang="zh-CN" sz="3000" b="1" dirty="0" err="1" smtClean="0"/>
              <a:t>píjiǔ</a:t>
            </a:r>
            <a:r>
              <a:rPr lang="en-US" altLang="zh-CN" sz="3000" b="1" dirty="0" smtClean="0"/>
              <a:t>                     beer</a:t>
            </a:r>
            <a:endParaRPr lang="en-US" altLang="zh-CN" sz="3000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000" b="1" dirty="0"/>
              <a:t>一</a:t>
            </a:r>
            <a:r>
              <a:rPr lang="zh-CN" altLang="en-US" sz="3000" b="1" dirty="0">
                <a:solidFill>
                  <a:schemeClr val="accent2">
                    <a:lumMod val="50000"/>
                  </a:schemeClr>
                </a:solidFill>
              </a:rPr>
              <a:t>杯</a:t>
            </a:r>
            <a:r>
              <a:rPr lang="zh-CN" altLang="en-US" sz="3000" b="1" dirty="0"/>
              <a:t>啤酒               </a:t>
            </a:r>
            <a:r>
              <a:rPr lang="en-US" altLang="zh-CN" sz="3000" b="1" dirty="0" err="1" smtClean="0"/>
              <a:t>yí</a:t>
            </a:r>
            <a:r>
              <a:rPr lang="en-US" altLang="zh-CN" sz="3000" b="1" dirty="0" smtClean="0"/>
              <a:t> </a:t>
            </a:r>
            <a:r>
              <a:rPr lang="en-US" altLang="zh-CN" sz="3000" b="1" dirty="0" err="1" smtClean="0"/>
              <a:t>bēi</a:t>
            </a:r>
            <a:r>
              <a:rPr lang="en-US" altLang="zh-CN" sz="3000" b="1" dirty="0" smtClean="0"/>
              <a:t> </a:t>
            </a:r>
            <a:r>
              <a:rPr lang="en-US" altLang="zh-CN" sz="3000" b="1" dirty="0" err="1" smtClean="0"/>
              <a:t>píjiǔ</a:t>
            </a:r>
            <a:r>
              <a:rPr lang="en-US" altLang="zh-CN" sz="3000" b="1" dirty="0" smtClean="0"/>
              <a:t>            one cup of beer</a:t>
            </a:r>
            <a:endParaRPr lang="en-US" altLang="zh-CN" sz="3000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401582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/>
              <a:t>Order Dishes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9982" y="992928"/>
            <a:ext cx="10515600" cy="48807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dirty="0" smtClean="0"/>
              <a:t>好用的词</a:t>
            </a:r>
            <a:r>
              <a:rPr lang="zh-CN" altLang="en-US" b="1" dirty="0"/>
              <a:t>语</a:t>
            </a:r>
            <a:r>
              <a:rPr lang="zh-CN" altLang="en-US" b="1" dirty="0" smtClean="0"/>
              <a:t>： </a:t>
            </a:r>
            <a:r>
              <a:rPr lang="en-US" altLang="zh-CN" b="1" dirty="0" smtClean="0"/>
              <a:t>Useful words     </a:t>
            </a:r>
            <a:r>
              <a:rPr lang="en-US" altLang="zh-CN" dirty="0" smtClean="0"/>
              <a:t>What’s on the table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一</a:t>
            </a:r>
            <a:r>
              <a:rPr lang="zh-CN" altLang="en-US" dirty="0" smtClean="0"/>
              <a:t>个碗            </a:t>
            </a:r>
            <a:r>
              <a:rPr lang="en-US" altLang="zh-CN" dirty="0" err="1" smtClean="0"/>
              <a:t>yí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wǎn</a:t>
            </a:r>
            <a:r>
              <a:rPr lang="zh-CN" altLang="en-US" dirty="0" smtClean="0"/>
              <a:t>                   </a:t>
            </a:r>
            <a:r>
              <a:rPr lang="en-US" altLang="zh-CN" dirty="0" smtClean="0"/>
              <a:t>one bowl</a:t>
            </a:r>
          </a:p>
          <a:p>
            <a:pPr marL="0" indent="0">
              <a:buNone/>
            </a:pPr>
            <a:r>
              <a:rPr lang="zh-CN" altLang="en-US" dirty="0"/>
              <a:t>两</a:t>
            </a:r>
            <a:r>
              <a:rPr lang="zh-CN" altLang="en-US" dirty="0" smtClean="0"/>
              <a:t>个盘子        </a:t>
            </a:r>
            <a:r>
              <a:rPr lang="en-US" altLang="zh-CN" dirty="0" err="1" smtClean="0"/>
              <a:t>liǎng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pánzi</a:t>
            </a:r>
            <a:r>
              <a:rPr lang="en-US" altLang="zh-CN" dirty="0" smtClean="0"/>
              <a:t>           two plates</a:t>
            </a:r>
          </a:p>
          <a:p>
            <a:pPr marL="0" indent="0">
              <a:buNone/>
            </a:pPr>
            <a:r>
              <a:rPr lang="zh-CN" altLang="en-US" dirty="0"/>
              <a:t>三</a:t>
            </a:r>
            <a:r>
              <a:rPr lang="zh-CN" altLang="en-US" dirty="0" smtClean="0"/>
              <a:t>双筷子        </a:t>
            </a:r>
            <a:r>
              <a:rPr lang="en-US" altLang="zh-CN" dirty="0" err="1" smtClean="0"/>
              <a:t>sān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shuāng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kuàizi</a:t>
            </a:r>
            <a:r>
              <a:rPr lang="en-US" altLang="zh-CN" dirty="0" smtClean="0"/>
              <a:t>    three pairs of chopsticks</a:t>
            </a:r>
          </a:p>
          <a:p>
            <a:pPr marL="0" indent="0">
              <a:buNone/>
            </a:pPr>
            <a:r>
              <a:rPr lang="zh-CN" altLang="en-US" dirty="0" smtClean="0"/>
              <a:t>四把勺子        </a:t>
            </a:r>
            <a:r>
              <a:rPr lang="en-US" altLang="zh-CN" dirty="0" err="1" smtClean="0"/>
              <a:t>sì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bǎ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sháozi</a:t>
            </a:r>
            <a:r>
              <a:rPr lang="en-US" altLang="zh-CN" dirty="0" smtClean="0"/>
              <a:t>               four spoons</a:t>
            </a:r>
          </a:p>
          <a:p>
            <a:pPr marL="0" indent="0">
              <a:buNone/>
            </a:pPr>
            <a:r>
              <a:rPr lang="zh-CN" altLang="en-US" dirty="0"/>
              <a:t>五</a:t>
            </a:r>
            <a:r>
              <a:rPr lang="zh-CN" altLang="en-US" dirty="0" smtClean="0"/>
              <a:t>把叉子        </a:t>
            </a:r>
            <a:r>
              <a:rPr lang="en-US" altLang="zh-CN" dirty="0" err="1" smtClean="0"/>
              <a:t>wǔ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bǎ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chāzi</a:t>
            </a:r>
            <a:r>
              <a:rPr lang="en-US" altLang="zh-CN" dirty="0" smtClean="0"/>
              <a:t>              five   forks</a:t>
            </a:r>
          </a:p>
          <a:p>
            <a:pPr marL="0" indent="0">
              <a:buNone/>
            </a:pPr>
            <a:r>
              <a:rPr lang="zh-CN" altLang="en-US" dirty="0" smtClean="0"/>
              <a:t>六把刀            </a:t>
            </a:r>
            <a:r>
              <a:rPr lang="en-US" altLang="zh-CN" dirty="0" err="1" smtClean="0"/>
              <a:t>liù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bǎ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dāo</a:t>
            </a:r>
            <a:r>
              <a:rPr lang="en-US" altLang="zh-CN" dirty="0" smtClean="0"/>
              <a:t>                  six knives</a:t>
            </a:r>
          </a:p>
          <a:p>
            <a:pPr marL="0" indent="0">
              <a:buNone/>
            </a:pPr>
            <a:r>
              <a:rPr lang="zh-CN" altLang="en-US" dirty="0"/>
              <a:t>一</a:t>
            </a:r>
            <a:r>
              <a:rPr lang="zh-CN" altLang="en-US" dirty="0" smtClean="0"/>
              <a:t>包餐巾纸   </a:t>
            </a:r>
            <a:r>
              <a:rPr lang="en-US" altLang="zh-CN" dirty="0" err="1" smtClean="0"/>
              <a:t>yì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bāo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cānjīnzhǐ</a:t>
            </a:r>
            <a:r>
              <a:rPr lang="en-US" altLang="zh-CN" dirty="0" smtClean="0"/>
              <a:t>        a pack of napkins</a:t>
            </a:r>
          </a:p>
          <a:p>
            <a:pPr marL="0" indent="0">
              <a:buNone/>
            </a:pPr>
            <a:r>
              <a:rPr lang="zh-CN" altLang="en-US" dirty="0" smtClean="0"/>
              <a:t>一把茶壶       </a:t>
            </a:r>
            <a:r>
              <a:rPr lang="en-US" altLang="zh-CN" dirty="0" err="1" smtClean="0"/>
              <a:t>yìbǎ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cháhú</a:t>
            </a:r>
            <a:r>
              <a:rPr lang="en-US" altLang="zh-CN" dirty="0" smtClean="0"/>
              <a:t>                a tea pot</a:t>
            </a:r>
          </a:p>
          <a:p>
            <a:pPr marL="0" indent="0">
              <a:buNone/>
            </a:pPr>
            <a:r>
              <a:rPr lang="zh-CN" altLang="en-US" dirty="0"/>
              <a:t>三</a:t>
            </a:r>
            <a:r>
              <a:rPr lang="zh-CN" altLang="en-US" dirty="0" smtClean="0"/>
              <a:t>个茶杯       </a:t>
            </a:r>
            <a:r>
              <a:rPr lang="en-US" altLang="zh-CN" dirty="0" err="1" smtClean="0"/>
              <a:t>sān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chábēi</a:t>
            </a:r>
            <a:r>
              <a:rPr lang="en-US" altLang="zh-CN" dirty="0" smtClean="0"/>
              <a:t>           three tea cups</a:t>
            </a:r>
          </a:p>
          <a:p>
            <a:pPr marL="0" indent="0">
              <a:buNone/>
            </a:pPr>
            <a:r>
              <a:rPr lang="zh-CN" altLang="en-US" dirty="0" smtClean="0"/>
              <a:t>七只酒杯       </a:t>
            </a:r>
            <a:r>
              <a:rPr lang="en-US" altLang="zh-CN" dirty="0" err="1" smtClean="0"/>
              <a:t>qī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zhī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jiǔbēi</a:t>
            </a:r>
            <a:r>
              <a:rPr lang="en-US" altLang="zh-CN" dirty="0" smtClean="0"/>
              <a:t>               seven glasses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84" y="4270648"/>
            <a:ext cx="3017547" cy="2263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65" y="98934"/>
            <a:ext cx="2713331" cy="1808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246" y="1996122"/>
            <a:ext cx="3184448" cy="211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/>
              <a:t>Order Dishes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80348" y="1281386"/>
            <a:ext cx="10515600" cy="4880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/>
              <a:t>好用的词</a:t>
            </a:r>
            <a:r>
              <a:rPr lang="zh-CN" altLang="en-US" b="1" dirty="0"/>
              <a:t>语</a:t>
            </a:r>
            <a:r>
              <a:rPr lang="zh-CN" altLang="en-US" b="1" dirty="0" smtClean="0"/>
              <a:t>： </a:t>
            </a:r>
            <a:r>
              <a:rPr lang="en-US" altLang="zh-CN" b="1" dirty="0" smtClean="0"/>
              <a:t>Useful words     </a:t>
            </a:r>
            <a:r>
              <a:rPr lang="en-US" altLang="zh-CN" dirty="0" smtClean="0"/>
              <a:t>What’s on the table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盐       </a:t>
            </a:r>
            <a:r>
              <a:rPr lang="en-US" altLang="zh-CN" dirty="0" err="1" smtClean="0"/>
              <a:t>yán</a:t>
            </a:r>
            <a:r>
              <a:rPr lang="en-US" altLang="zh-CN" dirty="0" smtClean="0"/>
              <a:t>                   salt</a:t>
            </a:r>
          </a:p>
          <a:p>
            <a:pPr marL="0" indent="0">
              <a:buNone/>
            </a:pPr>
            <a:r>
              <a:rPr lang="zh-CN" altLang="en-US" dirty="0" smtClean="0"/>
              <a:t>酱油   </a:t>
            </a:r>
            <a:r>
              <a:rPr lang="en-US" altLang="zh-CN" dirty="0" err="1" smtClean="0"/>
              <a:t>jiàngyóu</a:t>
            </a:r>
            <a:r>
              <a:rPr lang="en-US" altLang="zh-CN" dirty="0" smtClean="0"/>
              <a:t>          sauce</a:t>
            </a:r>
          </a:p>
          <a:p>
            <a:pPr marL="0" indent="0">
              <a:buNone/>
            </a:pPr>
            <a:r>
              <a:rPr lang="zh-CN" altLang="en-US" dirty="0" smtClean="0"/>
              <a:t>醋        </a:t>
            </a:r>
            <a:r>
              <a:rPr lang="en-US" altLang="zh-CN" dirty="0" err="1" smtClean="0"/>
              <a:t>cù</a:t>
            </a:r>
            <a:r>
              <a:rPr lang="en-US" altLang="zh-CN" dirty="0" smtClean="0"/>
              <a:t>                     vinegar</a:t>
            </a:r>
          </a:p>
          <a:p>
            <a:pPr marL="0" indent="0">
              <a:buNone/>
            </a:pPr>
            <a:r>
              <a:rPr lang="zh-CN" altLang="en-US" dirty="0" smtClean="0"/>
              <a:t>辣椒油 </a:t>
            </a:r>
            <a:r>
              <a:rPr lang="en-US" altLang="zh-CN" dirty="0" err="1" smtClean="0"/>
              <a:t>liàjiāo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yóu</a:t>
            </a:r>
            <a:r>
              <a:rPr lang="en-US" altLang="zh-CN" dirty="0" smtClean="0"/>
              <a:t>     hot pepper oil</a:t>
            </a:r>
          </a:p>
          <a:p>
            <a:pPr marL="0" indent="0">
              <a:buNone/>
            </a:pPr>
            <a:r>
              <a:rPr lang="zh-CN" altLang="en-US" dirty="0" smtClean="0"/>
              <a:t>胡椒     </a:t>
            </a:r>
            <a:r>
              <a:rPr lang="en-US" altLang="zh-CN" dirty="0" err="1" smtClean="0"/>
              <a:t>hújiāo</a:t>
            </a:r>
            <a:r>
              <a:rPr lang="en-US" altLang="zh-CN" dirty="0" smtClean="0"/>
              <a:t>             pepper</a:t>
            </a:r>
          </a:p>
          <a:p>
            <a:pPr marL="0" indent="0">
              <a:buNone/>
            </a:pPr>
            <a:r>
              <a:rPr lang="zh-CN" altLang="en-US" dirty="0" smtClean="0"/>
              <a:t>糖          </a:t>
            </a:r>
            <a:r>
              <a:rPr lang="en-US" altLang="zh-CN" dirty="0" err="1" smtClean="0"/>
              <a:t>táng</a:t>
            </a:r>
            <a:r>
              <a:rPr lang="en-US" altLang="zh-CN" dirty="0" smtClean="0"/>
              <a:t>                </a:t>
            </a:r>
            <a:r>
              <a:rPr lang="en-US" altLang="zh-CN" dirty="0" err="1" smtClean="0"/>
              <a:t>suger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94" y="2606949"/>
            <a:ext cx="5757955" cy="40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3.Pay </a:t>
            </a:r>
            <a:r>
              <a:rPr lang="en-US" altLang="zh-CN" dirty="0"/>
              <a:t>the Bill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80348" y="1281386"/>
            <a:ext cx="10515600" cy="48807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 </a:t>
            </a:r>
            <a:r>
              <a:rPr lang="en-US" altLang="zh-CN" b="1" dirty="0"/>
              <a:t>1.</a:t>
            </a:r>
            <a:r>
              <a:rPr lang="zh-CN" altLang="en-US" b="1" dirty="0"/>
              <a:t>生词        </a:t>
            </a:r>
            <a:r>
              <a:rPr lang="en-US" altLang="zh-CN" b="1" dirty="0"/>
              <a:t>New Words </a:t>
            </a:r>
          </a:p>
          <a:p>
            <a:pPr marL="0" indent="0">
              <a:buNone/>
            </a:pPr>
            <a:r>
              <a:rPr lang="zh-CN" altLang="en-US" dirty="0"/>
              <a:t>买单         </a:t>
            </a:r>
            <a:r>
              <a:rPr lang="en-US" altLang="zh-CN" dirty="0" err="1"/>
              <a:t>mǎi</a:t>
            </a:r>
            <a:r>
              <a:rPr lang="en-US" altLang="zh-CN" dirty="0"/>
              <a:t> </a:t>
            </a:r>
            <a:r>
              <a:rPr lang="en-US" altLang="zh-CN" dirty="0" err="1" smtClean="0"/>
              <a:t>dān</a:t>
            </a:r>
            <a:r>
              <a:rPr lang="en-US" altLang="zh-CN" dirty="0" smtClean="0"/>
              <a:t>           pay the bill; check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一共         </a:t>
            </a:r>
            <a:r>
              <a:rPr lang="en-US" altLang="zh-CN" dirty="0" err="1"/>
              <a:t>yī</a:t>
            </a:r>
            <a:r>
              <a:rPr lang="en-US" altLang="zh-CN" dirty="0"/>
              <a:t> </a:t>
            </a:r>
            <a:r>
              <a:rPr lang="en-US" altLang="zh-CN" dirty="0" err="1" smtClean="0"/>
              <a:t>gòng</a:t>
            </a:r>
            <a:r>
              <a:rPr lang="en-US" altLang="zh-CN" dirty="0" smtClean="0"/>
              <a:t>             altogether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百              </a:t>
            </a:r>
            <a:r>
              <a:rPr lang="en-US" altLang="zh-CN" dirty="0" err="1" smtClean="0"/>
              <a:t>bǎi</a:t>
            </a:r>
            <a:r>
              <a:rPr lang="en-US" altLang="zh-CN" dirty="0" smtClean="0"/>
              <a:t>                     hundred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块              </a:t>
            </a:r>
            <a:r>
              <a:rPr lang="en-US" altLang="zh-CN" dirty="0" err="1" smtClean="0"/>
              <a:t>kuài</a:t>
            </a:r>
            <a:r>
              <a:rPr lang="en-US" altLang="zh-CN" dirty="0" smtClean="0"/>
              <a:t>                  (the basic money unit in China)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要              </a:t>
            </a:r>
            <a:r>
              <a:rPr lang="en-US" altLang="zh-CN" dirty="0" err="1" smtClean="0"/>
              <a:t>yào</a:t>
            </a:r>
            <a:r>
              <a:rPr lang="en-US" altLang="zh-CN" dirty="0" smtClean="0"/>
              <a:t>                    want; must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打包          </a:t>
            </a:r>
            <a:r>
              <a:rPr lang="en-US" altLang="zh-CN" dirty="0" err="1"/>
              <a:t>dǎ</a:t>
            </a:r>
            <a:r>
              <a:rPr lang="en-US" altLang="zh-CN" dirty="0"/>
              <a:t> </a:t>
            </a:r>
            <a:r>
              <a:rPr lang="en-US" altLang="zh-CN" dirty="0" err="1" smtClean="0"/>
              <a:t>bāo</a:t>
            </a:r>
            <a:r>
              <a:rPr lang="en-US" altLang="zh-CN" dirty="0" smtClean="0"/>
              <a:t>               package; pack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饭盒          </a:t>
            </a:r>
            <a:r>
              <a:rPr lang="en-US" altLang="zh-CN" dirty="0" err="1"/>
              <a:t>fàn</a:t>
            </a:r>
            <a:r>
              <a:rPr lang="en-US" altLang="zh-CN" dirty="0"/>
              <a:t> </a:t>
            </a:r>
            <a:r>
              <a:rPr lang="en-US" altLang="zh-CN" dirty="0" err="1" smtClean="0"/>
              <a:t>hé</a:t>
            </a:r>
            <a:r>
              <a:rPr lang="en-US" altLang="zh-CN" dirty="0" smtClean="0"/>
              <a:t>                lunch box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自己           </a:t>
            </a:r>
            <a:r>
              <a:rPr lang="en-US" altLang="zh-CN" dirty="0" err="1"/>
              <a:t>zì</a:t>
            </a:r>
            <a:r>
              <a:rPr lang="en-US" altLang="zh-CN" dirty="0"/>
              <a:t> </a:t>
            </a:r>
            <a:r>
              <a:rPr lang="en-US" altLang="zh-CN" dirty="0" err="1" smtClean="0"/>
              <a:t>jǐ</a:t>
            </a:r>
            <a:r>
              <a:rPr lang="en-US" altLang="zh-CN" dirty="0" smtClean="0"/>
              <a:t>                    self ; oneself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 smtClean="0"/>
              <a:t>两              </a:t>
            </a:r>
            <a:r>
              <a:rPr lang="en-US" altLang="zh-CN" dirty="0" err="1" smtClean="0"/>
              <a:t>liǎng</a:t>
            </a:r>
            <a:r>
              <a:rPr lang="en-US" altLang="zh-CN" dirty="0" smtClean="0"/>
              <a:t>                 both; some ; two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个               </a:t>
            </a:r>
            <a:r>
              <a:rPr lang="en-US" altLang="zh-CN" dirty="0" err="1" smtClean="0"/>
              <a:t>ge</a:t>
            </a:r>
            <a:r>
              <a:rPr lang="en-US" altLang="zh-CN" dirty="0" smtClean="0"/>
              <a:t>                     (usually used before nouns without a special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measure word of their own)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2068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5094" y="-41954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Pay </a:t>
            </a:r>
            <a:r>
              <a:rPr lang="en-US" altLang="zh-CN" dirty="0"/>
              <a:t>the Bill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096215" y="1181069"/>
            <a:ext cx="12218795" cy="5676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b="1" dirty="0" smtClean="0"/>
              <a:t>2.</a:t>
            </a:r>
            <a:r>
              <a:rPr lang="zh-CN" altLang="en-US" b="1" dirty="0" smtClean="0"/>
              <a:t>对话        </a:t>
            </a:r>
            <a:r>
              <a:rPr lang="en-US" altLang="zh-CN" b="1" dirty="0" smtClean="0"/>
              <a:t>Dialogue</a:t>
            </a:r>
          </a:p>
          <a:p>
            <a:pPr marL="0" indent="0">
              <a:buNone/>
            </a:pPr>
            <a:r>
              <a:rPr lang="zh-CN" altLang="en-US" sz="2000" b="1" dirty="0" smtClean="0"/>
              <a:t>                  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Fúwùyuán</a:t>
            </a:r>
            <a:r>
              <a:rPr lang="en-US" altLang="zh-CN" sz="2000" b="1" dirty="0" smtClean="0"/>
              <a:t> </a:t>
            </a:r>
            <a:r>
              <a:rPr lang="zh-CN" altLang="en-US" sz="2000" b="1" dirty="0"/>
              <a:t>，</a:t>
            </a:r>
            <a:r>
              <a:rPr lang="en-US" altLang="zh-CN" sz="2000" b="1" dirty="0" err="1" smtClean="0"/>
              <a:t>mǎidān</a:t>
            </a: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 err="1"/>
              <a:t>kè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rén</a:t>
            </a:r>
            <a:r>
              <a:rPr lang="en-US" altLang="zh-CN" sz="2000" b="1" dirty="0"/>
              <a:t>:         </a:t>
            </a:r>
            <a:r>
              <a:rPr lang="zh-CN" altLang="en-US" sz="2000" b="1" dirty="0"/>
              <a:t>服务员，       买单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/>
              <a:t>                    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Waitress, check please.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dirty="0"/>
              <a:t>                      </a:t>
            </a:r>
            <a:r>
              <a:rPr lang="en-US" altLang="zh-CN" sz="2000" b="1" dirty="0" err="1" smtClean="0"/>
              <a:t>Hǎode</a:t>
            </a:r>
            <a:r>
              <a:rPr lang="en-US" altLang="zh-CN" sz="2000" b="1" dirty="0"/>
              <a:t>.  </a:t>
            </a:r>
            <a:r>
              <a:rPr lang="en-US" altLang="zh-CN" sz="2000" b="1" dirty="0" err="1" smtClean="0"/>
              <a:t>yígòng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/>
              <a:t>èrbǎi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yī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shí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wǔ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kuài</a:t>
            </a:r>
            <a:r>
              <a:rPr lang="en-US" altLang="zh-CN" sz="2000" b="1" dirty="0"/>
              <a:t>. </a:t>
            </a:r>
            <a:r>
              <a:rPr lang="en-US" altLang="zh-CN" sz="2000" b="1" dirty="0" err="1"/>
              <a:t>Yào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dǎ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bāo</a:t>
            </a:r>
            <a:r>
              <a:rPr lang="en-US" altLang="zh-CN" sz="2000" b="1" dirty="0"/>
              <a:t>   ma</a:t>
            </a:r>
            <a:r>
              <a:rPr lang="zh-CN" altLang="en-US" sz="2000" b="1" dirty="0"/>
              <a:t>？</a:t>
            </a:r>
          </a:p>
          <a:p>
            <a:pPr marL="0" indent="0">
              <a:buNone/>
            </a:pPr>
            <a:r>
              <a:rPr lang="en-US" altLang="zh-CN" sz="2000" b="1" dirty="0" err="1"/>
              <a:t>fú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wù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yuán</a:t>
            </a:r>
            <a:r>
              <a:rPr lang="en-US" altLang="zh-CN" sz="2000" b="1" dirty="0"/>
              <a:t> :</a:t>
            </a:r>
            <a:r>
              <a:rPr lang="zh-CN" altLang="en-US" sz="2000" b="1" dirty="0"/>
              <a:t>好的。  一共     二百  一十五   块。要    打包    吗？   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/>
              <a:t>                      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All right. 215Yuan in total. Do you want to take the leftovers?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dirty="0"/>
              <a:t>                     </a:t>
            </a:r>
            <a:r>
              <a:rPr lang="en-US" altLang="zh-CN" sz="2000" b="1" dirty="0" err="1" smtClean="0"/>
              <a:t>Yào</a:t>
            </a:r>
            <a:r>
              <a:rPr lang="zh-CN" altLang="en-US" sz="2000" b="1" dirty="0"/>
              <a:t>，</a:t>
            </a:r>
            <a:r>
              <a:rPr lang="en-US" altLang="zh-CN" sz="2000" b="1" dirty="0" err="1"/>
              <a:t>gěi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liǎngge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fàn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hé</a:t>
            </a:r>
            <a:r>
              <a:rPr lang="zh-CN" altLang="en-US" sz="2000" b="1" dirty="0"/>
              <a:t>，</a:t>
            </a:r>
            <a:r>
              <a:rPr lang="en-US" altLang="zh-CN" sz="2000" b="1" dirty="0" err="1" smtClean="0"/>
              <a:t>wǒmen</a:t>
            </a:r>
            <a:r>
              <a:rPr lang="en-US" altLang="zh-CN" sz="2000" b="1" dirty="0" smtClean="0"/>
              <a:t>   </a:t>
            </a:r>
            <a:r>
              <a:rPr lang="en-US" altLang="zh-CN" sz="2000" b="1" dirty="0" err="1" smtClean="0"/>
              <a:t>zì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/>
              <a:t>jǐ</a:t>
            </a:r>
            <a:r>
              <a:rPr lang="en-US" altLang="zh-CN" sz="2000" b="1" dirty="0"/>
              <a:t>   </a:t>
            </a:r>
            <a:r>
              <a:rPr lang="en-US" altLang="zh-CN" sz="2000" b="1" dirty="0" err="1"/>
              <a:t>lái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ba</a:t>
            </a:r>
            <a:r>
              <a:rPr lang="en-US" altLang="zh-CN" sz="2000" b="1" dirty="0"/>
              <a:t>.</a:t>
            </a:r>
          </a:p>
          <a:p>
            <a:pPr marL="0" indent="0">
              <a:buNone/>
            </a:pPr>
            <a:r>
              <a:rPr lang="en-US" altLang="zh-CN" sz="2000" b="1" dirty="0" err="1"/>
              <a:t>kè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rén</a:t>
            </a:r>
            <a:r>
              <a:rPr lang="en-US" altLang="zh-CN" sz="2000" b="1" dirty="0"/>
              <a:t>:          </a:t>
            </a:r>
            <a:r>
              <a:rPr lang="zh-CN" altLang="en-US" sz="2000" b="1" dirty="0"/>
              <a:t>要，   给  两</a:t>
            </a:r>
            <a:r>
              <a:rPr lang="zh-CN" altLang="en-US" sz="2000" b="1" dirty="0" smtClean="0"/>
              <a:t>个  </a:t>
            </a:r>
            <a:r>
              <a:rPr lang="zh-CN" altLang="en-US" sz="2000" b="1" dirty="0"/>
              <a:t>饭盒，     我们     自己   来 吧。 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zh-CN" altLang="en-US" sz="2000" b="1" dirty="0" smtClean="0"/>
              <a:t>                      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Yes. Give us two lunch boxes . We can pack by ourselves. 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b="1" dirty="0"/>
              <a:t>                      </a:t>
            </a:r>
            <a:r>
              <a:rPr lang="en-US" altLang="zh-CN" sz="2000" b="1" dirty="0" err="1" smtClean="0"/>
              <a:t>Hǎo</a:t>
            </a:r>
            <a:r>
              <a:rPr lang="en-US" altLang="zh-CN" sz="2000" b="1" dirty="0" smtClean="0"/>
              <a:t>.</a:t>
            </a:r>
          </a:p>
          <a:p>
            <a:pPr marL="0" indent="0">
              <a:buNone/>
            </a:pPr>
            <a:r>
              <a:rPr lang="en-US" altLang="zh-CN" sz="2000" b="1" dirty="0" err="1" smtClean="0"/>
              <a:t>fú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/>
              <a:t>wù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yuán</a:t>
            </a:r>
            <a:r>
              <a:rPr lang="en-US" altLang="zh-CN" sz="2000" b="1" dirty="0"/>
              <a:t> :</a:t>
            </a:r>
            <a:r>
              <a:rPr lang="zh-CN" altLang="en-US" sz="2000" b="1" dirty="0"/>
              <a:t>好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                       OK.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62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05296" y="-4417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Sentences Often Heard in the Restaurant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209806" y="1022265"/>
            <a:ext cx="11311652" cy="48807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dirty="0" smtClean="0"/>
              <a:t>好用的</a:t>
            </a:r>
            <a:r>
              <a:rPr lang="zh-CN" altLang="en-US" sz="2000" b="1" dirty="0"/>
              <a:t>句子</a:t>
            </a:r>
            <a:r>
              <a:rPr lang="zh-CN" altLang="en-US" sz="2000" b="1" dirty="0" smtClean="0"/>
              <a:t>： </a:t>
            </a:r>
            <a:r>
              <a:rPr lang="en-US" altLang="zh-CN" sz="2000" b="1" dirty="0" smtClean="0"/>
              <a:t>Useful Sentences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b="1" dirty="0" err="1" smtClean="0"/>
              <a:t>Nín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xǐhuan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chī</a:t>
            </a:r>
            <a:r>
              <a:rPr lang="en-US" altLang="zh-CN" sz="2000" b="1" dirty="0" smtClean="0"/>
              <a:t>  </a:t>
            </a:r>
            <a:r>
              <a:rPr lang="en-US" altLang="zh-CN" sz="2000" b="1" dirty="0" err="1" smtClean="0"/>
              <a:t>shénme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cài</a:t>
            </a:r>
            <a:r>
              <a:rPr lang="en-US" altLang="zh-CN" sz="2000" b="1" dirty="0"/>
              <a:t>?</a:t>
            </a:r>
          </a:p>
          <a:p>
            <a:pPr marL="0" indent="0">
              <a:buNone/>
            </a:pPr>
            <a:r>
              <a:rPr lang="zh-CN" altLang="en-US" sz="2000" b="1" dirty="0"/>
              <a:t>您  喜欢     吃     什么    菜？</a:t>
            </a:r>
            <a:endParaRPr lang="en-US" altLang="zh-CN" sz="2000" b="1" dirty="0"/>
          </a:p>
          <a:p>
            <a:pPr marL="0" indent="0">
              <a:buNone/>
            </a:pPr>
            <a:r>
              <a:rPr lang="zh-CN" altLang="en-US" sz="2000" b="1" dirty="0"/>
              <a:t>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What food would you like?</a:t>
            </a:r>
          </a:p>
          <a:p>
            <a:pPr marL="0" indent="0">
              <a:buNone/>
            </a:pPr>
            <a:r>
              <a:rPr lang="en-US" altLang="zh-CN" sz="2000" b="1" dirty="0" err="1" smtClean="0"/>
              <a:t>Nǐmen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xiǎng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hē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diǎnr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shénme</a:t>
            </a:r>
            <a:r>
              <a:rPr lang="en-US" altLang="zh-CN" sz="2000" b="1" dirty="0" smtClean="0"/>
              <a:t>?</a:t>
            </a:r>
          </a:p>
          <a:p>
            <a:pPr marL="0" indent="0">
              <a:buNone/>
            </a:pPr>
            <a:r>
              <a:rPr lang="zh-CN" altLang="en-US" sz="2000" b="1" dirty="0" smtClean="0"/>
              <a:t>你们     想     喝  点儿   什么？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What would you like to drink?</a:t>
            </a:r>
          </a:p>
          <a:p>
            <a:pPr marL="0" indent="0">
              <a:buNone/>
            </a:pPr>
            <a:r>
              <a:rPr lang="en-US" altLang="zh-CN" sz="2000" b="1" dirty="0" err="1" smtClean="0"/>
              <a:t>Kěyǐ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shàng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cài</a:t>
            </a:r>
            <a:r>
              <a:rPr lang="en-US" altLang="zh-CN" sz="2000" b="1" dirty="0" smtClean="0"/>
              <a:t> le ma?</a:t>
            </a:r>
          </a:p>
          <a:p>
            <a:pPr marL="0" indent="0">
              <a:buNone/>
            </a:pPr>
            <a:r>
              <a:rPr lang="zh-CN" altLang="en-US" sz="2000" b="1" dirty="0" smtClean="0"/>
              <a:t>可以上菜了吗？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Can we serve your dishes now?</a:t>
            </a:r>
          </a:p>
          <a:p>
            <a:pPr marL="0" indent="0">
              <a:buNone/>
            </a:pPr>
            <a:r>
              <a:rPr lang="en-US" altLang="zh-CN" sz="2000" b="1" dirty="0" err="1" smtClean="0"/>
              <a:t>Nǐmen</a:t>
            </a:r>
            <a:r>
              <a:rPr lang="en-US" altLang="zh-CN" sz="2000" b="1" dirty="0" smtClean="0"/>
              <a:t> de </a:t>
            </a:r>
            <a:r>
              <a:rPr lang="en-US" altLang="zh-CN" sz="2000" b="1" dirty="0" err="1" smtClean="0"/>
              <a:t>cài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qíle,qǐng</a:t>
            </a:r>
            <a:r>
              <a:rPr lang="en-US" altLang="zh-CN" sz="2000" b="1" dirty="0" smtClean="0"/>
              <a:t> </a:t>
            </a:r>
            <a:r>
              <a:rPr lang="en-US" altLang="zh-CN" sz="2000" b="1" dirty="0" err="1" smtClean="0"/>
              <a:t>mànyòng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zh-CN" altLang="en-US" sz="2000" b="1" dirty="0" smtClean="0"/>
              <a:t>你们的菜齐了，请慢用。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</a:rPr>
              <a:t>Your dishes are all here, please enjoy it.</a:t>
            </a:r>
          </a:p>
        </p:txBody>
      </p:sp>
    </p:spTree>
    <p:extLst>
      <p:ext uri="{BB962C8B-B14F-4D97-AF65-F5344CB8AC3E}">
        <p14:creationId xmlns:p14="http://schemas.microsoft.com/office/powerpoint/2010/main" val="298292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76400" y="62807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Phonetic drills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59770" y="2228095"/>
            <a:ext cx="97348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辨调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Tone discrimination</a:t>
            </a:r>
          </a:p>
          <a:p>
            <a:r>
              <a:rPr lang="en-US" altLang="zh-CN" sz="3600" dirty="0" smtClean="0"/>
              <a:t>(1)</a:t>
            </a:r>
            <a:r>
              <a:rPr lang="en-US" altLang="zh-CN" sz="3600" dirty="0" err="1" smtClean="0"/>
              <a:t>qiè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qiě</a:t>
            </a:r>
            <a:r>
              <a:rPr lang="en-US" altLang="zh-CN" sz="3600" dirty="0" smtClean="0"/>
              <a:t>    </a:t>
            </a:r>
            <a:r>
              <a:rPr lang="zh-CN" altLang="en-US" sz="3600" dirty="0" smtClean="0"/>
              <a:t>  </a:t>
            </a:r>
            <a:r>
              <a:rPr lang="en-US" altLang="zh-CN" sz="3600" dirty="0" smtClean="0"/>
              <a:t>(2)</a:t>
            </a:r>
            <a:r>
              <a:rPr lang="en-US" altLang="zh-CN" sz="3600" dirty="0" err="1" smtClean="0"/>
              <a:t>jīng-jǐng</a:t>
            </a:r>
            <a:r>
              <a:rPr lang="en-US" altLang="zh-CN" sz="3600" dirty="0" smtClean="0"/>
              <a:t>      (3)</a:t>
            </a:r>
            <a:r>
              <a:rPr lang="en-US" altLang="zh-CN" sz="3600" dirty="0" err="1" smtClean="0"/>
              <a:t>juě-juè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xū-xǔ</a:t>
            </a:r>
            <a:r>
              <a:rPr lang="en-US" altLang="zh-CN" sz="3600" dirty="0" smtClean="0"/>
              <a:t>     </a:t>
            </a:r>
            <a:r>
              <a:rPr lang="zh-CN" altLang="en-US" sz="3600" dirty="0" smtClean="0"/>
              <a:t>     </a:t>
            </a:r>
            <a:r>
              <a:rPr lang="en-US" altLang="zh-CN" sz="3600" dirty="0" smtClean="0"/>
              <a:t>(5)</a:t>
            </a:r>
            <a:r>
              <a:rPr lang="en-US" altLang="zh-CN" sz="3600" dirty="0" err="1" smtClean="0"/>
              <a:t>jùn-jūn</a:t>
            </a:r>
            <a:r>
              <a:rPr lang="en-US" altLang="zh-CN" sz="3600" dirty="0" smtClean="0"/>
              <a:t>    </a:t>
            </a:r>
            <a:r>
              <a:rPr lang="zh-CN" altLang="en-US" sz="3600" dirty="0" smtClean="0"/>
              <a:t>    </a:t>
            </a:r>
            <a:r>
              <a:rPr lang="en-US" altLang="zh-CN" sz="3600" dirty="0" smtClean="0"/>
              <a:t>(6)</a:t>
            </a:r>
            <a:r>
              <a:rPr lang="en-US" altLang="zh-CN" sz="3600" dirty="0" err="1" smtClean="0"/>
              <a:t>jiā-jiá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xīqū</a:t>
            </a:r>
            <a:r>
              <a:rPr lang="en-US" altLang="zh-CN" sz="3600" dirty="0" smtClean="0"/>
              <a:t>- </a:t>
            </a:r>
            <a:r>
              <a:rPr lang="en-US" altLang="zh-CN" sz="3600" dirty="0" err="1" smtClean="0"/>
              <a:t>xīqǔ</a:t>
            </a:r>
            <a:r>
              <a:rPr lang="en-US" altLang="zh-CN" sz="3600" dirty="0" smtClean="0"/>
              <a:t>     (8)</a:t>
            </a:r>
            <a:r>
              <a:rPr lang="en-US" altLang="zh-CN" sz="3600" dirty="0" err="1" smtClean="0"/>
              <a:t>qiánxiàn-qiān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xiàn</a:t>
            </a:r>
            <a:endParaRPr lang="en-US" altLang="zh-CN" sz="3600" dirty="0" smtClean="0"/>
          </a:p>
          <a:p>
            <a:r>
              <a:rPr lang="en-US" altLang="zh-CN" sz="3600" dirty="0" smtClean="0"/>
              <a:t>(9)</a:t>
            </a:r>
            <a:r>
              <a:rPr lang="en-US" altLang="zh-CN" sz="3600" dirty="0" err="1" smtClean="0"/>
              <a:t>tōngxíng-tóngxíng</a:t>
            </a:r>
            <a:r>
              <a:rPr lang="en-US" altLang="zh-CN" sz="3600" dirty="0" smtClean="0"/>
              <a:t>    (10)</a:t>
            </a:r>
            <a:r>
              <a:rPr lang="en-US" altLang="zh-CN" sz="3600" dirty="0" err="1" smtClean="0"/>
              <a:t>jiānmiǎn-jiàn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miàn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5490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05296" y="-4417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Commonly Used Sentence in the Restaurant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209806" y="1022265"/>
            <a:ext cx="11311652" cy="48807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dirty="0" smtClean="0"/>
              <a:t>好用的</a:t>
            </a:r>
            <a:r>
              <a:rPr lang="zh-CN" altLang="en-US" sz="2000" b="1" dirty="0"/>
              <a:t>句子</a:t>
            </a:r>
            <a:r>
              <a:rPr lang="zh-CN" altLang="en-US" sz="2000" b="1" dirty="0" smtClean="0"/>
              <a:t>： </a:t>
            </a:r>
            <a:r>
              <a:rPr lang="en-US" altLang="zh-CN" sz="2000" b="1" dirty="0" smtClean="0"/>
              <a:t>Useful Sentences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err="1" smtClean="0"/>
              <a:t>Fúwùyuán</a:t>
            </a:r>
            <a:r>
              <a:rPr lang="en-US" altLang="zh-CN" sz="2000" dirty="0" smtClean="0"/>
              <a:t> ,</a:t>
            </a:r>
            <a:r>
              <a:rPr lang="en-US" altLang="zh-CN" sz="2000" dirty="0" err="1" smtClean="0"/>
              <a:t>qǐng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gěi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wǒmen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càidān</a:t>
            </a:r>
            <a:r>
              <a:rPr lang="en-US" altLang="zh-CN" sz="2000" dirty="0" smtClean="0"/>
              <a:t>.</a:t>
            </a:r>
          </a:p>
          <a:p>
            <a:pPr marL="0" indent="0">
              <a:buNone/>
            </a:pPr>
            <a:r>
              <a:rPr lang="zh-CN" altLang="en-US" sz="2000" dirty="0" smtClean="0"/>
              <a:t>服务员，请给我们菜单。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</a:rPr>
              <a:t>Waiter, menu please!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000" dirty="0" err="1" smtClean="0"/>
              <a:t>Lái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yì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píng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píjiǔ</a:t>
            </a:r>
            <a:r>
              <a:rPr lang="en-US" altLang="zh-CN" sz="2000" dirty="0" smtClean="0"/>
              <a:t>.</a:t>
            </a:r>
          </a:p>
          <a:p>
            <a:pPr marL="0" indent="0">
              <a:buNone/>
            </a:pPr>
            <a:r>
              <a:rPr lang="zh-CN" altLang="en-US" sz="2000" dirty="0" smtClean="0"/>
              <a:t>来一瓶啤酒。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</a:rPr>
              <a:t>Please get me one bottle of beer.</a:t>
            </a:r>
          </a:p>
          <a:p>
            <a:pPr marL="0" indent="0">
              <a:buNone/>
            </a:pPr>
            <a:r>
              <a:rPr lang="en-US" altLang="zh-CN" sz="2000" dirty="0" err="1" smtClean="0"/>
              <a:t>Qǐng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ná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bāo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cānjīnzhǐ</a:t>
            </a:r>
            <a:r>
              <a:rPr lang="en-US" altLang="zh-CN" sz="2000" dirty="0" smtClean="0"/>
              <a:t>.</a:t>
            </a:r>
          </a:p>
          <a:p>
            <a:pPr marL="0" indent="0">
              <a:buNone/>
            </a:pPr>
            <a:r>
              <a:rPr lang="zh-CN" altLang="en-US" sz="2000" dirty="0" smtClean="0"/>
              <a:t>请拿包餐巾纸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</a:rPr>
              <a:t>Please get me a pack of napkins.</a:t>
            </a:r>
          </a:p>
          <a:p>
            <a:pPr marL="0" indent="0">
              <a:buNone/>
            </a:pPr>
            <a:r>
              <a:rPr lang="en-US" altLang="zh-CN" sz="2000" dirty="0" err="1" smtClean="0"/>
              <a:t>Qǐng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wèn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xǐshǒujiān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zài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nǎr</a:t>
            </a:r>
            <a:r>
              <a:rPr lang="en-US" altLang="zh-CN" sz="2000" dirty="0" smtClean="0"/>
              <a:t>?</a:t>
            </a:r>
          </a:p>
          <a:p>
            <a:pPr marL="0" indent="0">
              <a:buNone/>
            </a:pPr>
            <a:r>
              <a:rPr lang="zh-CN" altLang="en-US" sz="2000" dirty="0" smtClean="0"/>
              <a:t>请问 洗手间 在哪儿</a:t>
            </a:r>
            <a:r>
              <a:rPr lang="en-US" altLang="zh-CN" sz="2000" dirty="0" smtClean="0"/>
              <a:t>?</a:t>
            </a: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</a:rPr>
              <a:t>Excuse me , where is the toilet/restroom.</a:t>
            </a:r>
          </a:p>
          <a:p>
            <a:pPr marL="0" indent="0">
              <a:buNone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6470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79258" y="1225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 </a:t>
            </a:r>
            <a:r>
              <a:rPr lang="zh-CN" altLang="en-US" sz="3200" b="1" dirty="0" smtClean="0"/>
              <a:t>小结  </a:t>
            </a:r>
            <a:r>
              <a:rPr lang="en-US" altLang="zh-CN" sz="3200" b="1" dirty="0" smtClean="0"/>
              <a:t>Summary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04848" y="1018659"/>
            <a:ext cx="11311652" cy="2751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Initials</a:t>
            </a:r>
          </a:p>
          <a:p>
            <a:pPr marL="0" indent="0">
              <a:buNone/>
            </a:pPr>
            <a:r>
              <a:rPr lang="en-US" altLang="zh-CN" dirty="0"/>
              <a:t>z  c  s  </a:t>
            </a:r>
            <a:r>
              <a:rPr lang="en-US" altLang="zh-CN" dirty="0" err="1"/>
              <a:t>zhe</a:t>
            </a:r>
            <a:r>
              <a:rPr lang="en-US" altLang="zh-CN" dirty="0"/>
              <a:t>  chi  </a:t>
            </a:r>
            <a:r>
              <a:rPr lang="en-US" altLang="zh-CN" dirty="0" err="1"/>
              <a:t>shi</a:t>
            </a:r>
            <a:r>
              <a:rPr lang="en-US" altLang="zh-CN" dirty="0"/>
              <a:t>  r </a:t>
            </a:r>
          </a:p>
          <a:p>
            <a:pPr marL="0" indent="0">
              <a:buNone/>
            </a:pPr>
            <a:r>
              <a:rPr lang="en-US" altLang="zh-CN" dirty="0"/>
              <a:t>Finals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err="1"/>
              <a:t>ua</a:t>
            </a:r>
            <a:r>
              <a:rPr lang="en-US" altLang="zh-CN" dirty="0"/>
              <a:t>   </a:t>
            </a:r>
            <a:r>
              <a:rPr lang="en-US" altLang="zh-CN" dirty="0" err="1"/>
              <a:t>uo</a:t>
            </a:r>
            <a:r>
              <a:rPr lang="en-US" altLang="zh-CN" dirty="0"/>
              <a:t>  </a:t>
            </a:r>
            <a:r>
              <a:rPr lang="en-US" altLang="zh-CN" dirty="0" err="1"/>
              <a:t>uai</a:t>
            </a:r>
            <a:r>
              <a:rPr lang="en-US" altLang="zh-CN" dirty="0"/>
              <a:t>  </a:t>
            </a:r>
            <a:r>
              <a:rPr lang="en-US" altLang="zh-CN" dirty="0" err="1"/>
              <a:t>uei</a:t>
            </a:r>
            <a:r>
              <a:rPr lang="en-US" altLang="zh-CN" dirty="0"/>
              <a:t>(</a:t>
            </a:r>
            <a:r>
              <a:rPr lang="en-US" altLang="zh-CN" dirty="0" err="1"/>
              <a:t>ui</a:t>
            </a:r>
            <a:r>
              <a:rPr lang="en-US" altLang="zh-CN" dirty="0"/>
              <a:t>)  </a:t>
            </a:r>
            <a:r>
              <a:rPr lang="en-US" altLang="zh-CN" dirty="0" err="1"/>
              <a:t>uan</a:t>
            </a:r>
            <a:r>
              <a:rPr lang="en-US" altLang="zh-CN" dirty="0"/>
              <a:t>  </a:t>
            </a:r>
            <a:r>
              <a:rPr lang="en-US" altLang="zh-CN" dirty="0" err="1"/>
              <a:t>uen</a:t>
            </a:r>
            <a:r>
              <a:rPr lang="en-US" altLang="zh-CN" dirty="0"/>
              <a:t>(un)  </a:t>
            </a:r>
            <a:r>
              <a:rPr lang="en-US" altLang="zh-CN" dirty="0" err="1"/>
              <a:t>uang</a:t>
            </a:r>
            <a:r>
              <a:rPr lang="en-US" altLang="zh-CN" dirty="0"/>
              <a:t>  </a:t>
            </a:r>
            <a:r>
              <a:rPr lang="en-US" altLang="zh-CN" dirty="0" err="1"/>
              <a:t>ueng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04848" y="3460031"/>
            <a:ext cx="77785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</a:t>
            </a:r>
            <a:r>
              <a:rPr lang="en-US" altLang="zh-CN" sz="2400" dirty="0" err="1"/>
              <a:t>Qǐngjìn</a:t>
            </a:r>
            <a:endParaRPr lang="en-US" altLang="zh-CN" sz="2400" dirty="0"/>
          </a:p>
          <a:p>
            <a:r>
              <a:rPr lang="en-US" altLang="zh-CN" sz="2400" dirty="0"/>
              <a:t>1.   </a:t>
            </a:r>
            <a:r>
              <a:rPr lang="zh-CN" altLang="en-US" sz="2400" dirty="0"/>
              <a:t>请 进 ！</a:t>
            </a:r>
            <a:r>
              <a:rPr lang="en-US" altLang="zh-CN" sz="2400" dirty="0"/>
              <a:t>Please Come In           </a:t>
            </a:r>
          </a:p>
          <a:p>
            <a:r>
              <a:rPr lang="en-US" altLang="zh-CN" sz="2400" dirty="0"/>
              <a:t>         </a:t>
            </a:r>
          </a:p>
          <a:p>
            <a:r>
              <a:rPr lang="en-US" altLang="zh-CN" sz="2400" dirty="0"/>
              <a:t>      </a:t>
            </a:r>
            <a:r>
              <a:rPr lang="en-US" altLang="zh-CN" sz="2400" dirty="0" err="1"/>
              <a:t>Diǎncài</a:t>
            </a:r>
            <a:endParaRPr lang="en-US" altLang="zh-CN" sz="2400" dirty="0"/>
          </a:p>
          <a:p>
            <a:r>
              <a:rPr lang="en-US" altLang="zh-CN" sz="2400" dirty="0"/>
              <a:t>2.    </a:t>
            </a:r>
            <a:r>
              <a:rPr lang="zh-CN" altLang="en-US" sz="2400" dirty="0"/>
              <a:t>点  菜   </a:t>
            </a:r>
            <a:r>
              <a:rPr lang="en-US" altLang="zh-CN" sz="2400" dirty="0"/>
              <a:t>Order Dishes</a:t>
            </a:r>
          </a:p>
          <a:p>
            <a:r>
              <a:rPr lang="en-US" altLang="zh-CN" sz="2400" dirty="0"/>
              <a:t>         </a:t>
            </a:r>
          </a:p>
          <a:p>
            <a:r>
              <a:rPr lang="en-US" altLang="zh-CN" sz="2400" dirty="0"/>
              <a:t>     </a:t>
            </a:r>
            <a:r>
              <a:rPr lang="en-US" altLang="zh-CN" sz="2400" dirty="0" err="1"/>
              <a:t>Mǎidān</a:t>
            </a:r>
            <a:endParaRPr lang="en-US" altLang="zh-CN" sz="2400" dirty="0"/>
          </a:p>
          <a:p>
            <a:r>
              <a:rPr lang="en-US" altLang="zh-CN" sz="2400" dirty="0"/>
              <a:t>3.   </a:t>
            </a:r>
            <a:r>
              <a:rPr lang="zh-CN" altLang="en-US" sz="2400" dirty="0"/>
              <a:t>买 单     </a:t>
            </a:r>
            <a:r>
              <a:rPr lang="en-US" altLang="zh-CN" sz="2400" dirty="0"/>
              <a:t>Pay the Bill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18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79258" y="1225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 </a:t>
            </a:r>
            <a:r>
              <a:rPr lang="zh-CN" altLang="en-US" sz="3200" b="1" dirty="0" smtClean="0"/>
              <a:t>作业 </a:t>
            </a:r>
            <a:r>
              <a:rPr lang="en-US" altLang="zh-CN" sz="3200" b="1" dirty="0" smtClean="0"/>
              <a:t>Homework</a:t>
            </a:r>
            <a:endParaRPr lang="en-US" altLang="zh-CN" sz="3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5468" y="1739616"/>
            <a:ext cx="11564824" cy="3462548"/>
          </a:xfrm>
        </p:spPr>
        <p:txBody>
          <a:bodyPr/>
          <a:lstStyle/>
          <a:p>
            <a:r>
              <a:rPr lang="en-US" altLang="zh-CN" dirty="0" smtClean="0"/>
              <a:t>Order dishes in a restaurant ,and </a:t>
            </a:r>
            <a:r>
              <a:rPr lang="en-US" altLang="zh-CN" dirty="0"/>
              <a:t>record </a:t>
            </a:r>
            <a:r>
              <a:rPr lang="en-US" altLang="zh-CN" dirty="0" smtClean="0"/>
              <a:t>the dialogue between you and the waiter by your mobile.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58" y="2943326"/>
            <a:ext cx="4653959" cy="26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4781" y="1328754"/>
            <a:ext cx="10544270" cy="1325563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 smtClean="0"/>
              <a:t/>
            </a:r>
            <a:br>
              <a:rPr lang="en-US" altLang="zh-CN" sz="4000" b="1" dirty="0" smtClean="0"/>
            </a:br>
            <a:r>
              <a:rPr lang="en-US" altLang="zh-CN" sz="4000" b="1" dirty="0" smtClean="0"/>
              <a:t>Dictation</a:t>
            </a:r>
            <a:br>
              <a:rPr lang="en-US" altLang="zh-CN" sz="4000" b="1" dirty="0" smtClean="0"/>
            </a:br>
            <a:r>
              <a:rPr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Listen to the recording, and the fill in the blanks</a:t>
            </a:r>
            <a:r>
              <a:rPr lang="en-US" altLang="zh-CN" sz="31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3100" b="1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zh-CN" sz="3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8" y="199935"/>
            <a:ext cx="3820884" cy="26533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4100" y="2868564"/>
            <a:ext cx="9300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 ǔ                  </a:t>
            </a:r>
            <a:r>
              <a:rPr lang="zh-CN" altLang="en-US" sz="2400" dirty="0" smtClean="0"/>
              <a:t>   （</a:t>
            </a:r>
            <a:r>
              <a:rPr lang="en-US" altLang="zh-CN" sz="2400" dirty="0" smtClean="0"/>
              <a:t>2</a:t>
            </a:r>
            <a:r>
              <a:rPr lang="zh-CN" altLang="en-US" sz="2400" dirty="0"/>
              <a:t>）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uān</a:t>
            </a:r>
            <a:r>
              <a:rPr lang="en-US" altLang="zh-CN" sz="2400" dirty="0" smtClean="0"/>
              <a:t> 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ín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 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iǎo</a:t>
            </a:r>
            <a:r>
              <a:rPr lang="en-US" altLang="zh-CN" sz="2400" dirty="0" smtClean="0"/>
              <a:t>  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iē</a:t>
            </a:r>
            <a:r>
              <a:rPr lang="en-US" altLang="zh-CN" sz="2400" dirty="0" smtClean="0"/>
              <a:t>               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6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iáng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 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iān</a:t>
            </a:r>
            <a:r>
              <a:rPr lang="en-US" altLang="zh-CN" sz="2400" dirty="0" smtClean="0"/>
              <a:t> 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ián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iǎo</a:t>
            </a:r>
            <a:r>
              <a:rPr lang="en-US" altLang="zh-CN" sz="2400" dirty="0" smtClean="0"/>
              <a:t>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ìng</a:t>
            </a:r>
            <a:r>
              <a:rPr lang="en-US" altLang="zh-CN" sz="2400" dirty="0" smtClean="0"/>
              <a:t>    </a:t>
            </a:r>
            <a:r>
              <a:rPr lang="zh-CN" altLang="en-US" sz="2400" dirty="0"/>
              <a:t>（</a:t>
            </a:r>
            <a:r>
              <a:rPr lang="en-US" altLang="zh-CN" sz="2400" dirty="0"/>
              <a:t>9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īng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__ </a:t>
            </a:r>
            <a:r>
              <a:rPr lang="en-US" altLang="zh-CN" sz="2400" dirty="0" err="1" smtClean="0"/>
              <a:t>iàng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10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iā</a:t>
            </a:r>
            <a:r>
              <a:rPr lang="en-US" altLang="zh-CN" sz="2400" dirty="0" smtClean="0"/>
              <a:t>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ǐn</a:t>
            </a:r>
            <a:r>
              <a:rPr lang="en-US" altLang="zh-CN" sz="2400" dirty="0" smtClean="0"/>
              <a:t>     </a:t>
            </a:r>
            <a:r>
              <a:rPr lang="zh-CN" altLang="en-US" sz="2400" dirty="0"/>
              <a:t>（</a:t>
            </a:r>
            <a:r>
              <a:rPr lang="en-US" altLang="zh-CN" sz="2400" dirty="0"/>
              <a:t>11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iě</a:t>
            </a:r>
            <a:r>
              <a:rPr lang="en-US" altLang="zh-CN" sz="2400" dirty="0" smtClean="0"/>
              <a:t>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ǐng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12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uán</a:t>
            </a:r>
            <a:r>
              <a:rPr lang="en-US" altLang="zh-CN" sz="2400" dirty="0" smtClean="0"/>
              <a:t>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ūn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13</a:t>
            </a:r>
            <a:r>
              <a:rPr lang="zh-CN" altLang="en-US" sz="2400" dirty="0"/>
              <a:t>） </a:t>
            </a:r>
            <a:r>
              <a:rPr lang="en-US" altLang="zh-CN" sz="2400" dirty="0"/>
              <a:t>j</a:t>
            </a:r>
            <a:r>
              <a:rPr lang="en-US" altLang="zh-CN" sz="2400" dirty="0" smtClean="0"/>
              <a:t>  </a:t>
            </a:r>
            <a:r>
              <a:rPr lang="en-US" altLang="zh-CN" sz="2400" dirty="0"/>
              <a:t>___             </a:t>
            </a:r>
            <a:r>
              <a:rPr lang="zh-CN" altLang="en-US" sz="2400" dirty="0" smtClean="0"/>
              <a:t>     （</a:t>
            </a:r>
            <a:r>
              <a:rPr lang="en-US" altLang="zh-CN" sz="2400" dirty="0"/>
              <a:t>14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___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15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j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___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16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x___                </a:t>
            </a:r>
            <a:r>
              <a:rPr lang="zh-CN" altLang="en-US" sz="2400" dirty="0" smtClean="0"/>
              <a:t>    （</a:t>
            </a:r>
            <a:r>
              <a:rPr lang="en-US" altLang="zh-CN" sz="2400" dirty="0"/>
              <a:t>17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q </a:t>
            </a:r>
            <a:r>
              <a:rPr lang="en-US" altLang="zh-CN" sz="2400" dirty="0"/>
              <a:t>___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18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x </a:t>
            </a:r>
            <a:r>
              <a:rPr lang="en-US" altLang="zh-CN" sz="2400" dirty="0"/>
              <a:t>___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19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q ___x ___    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20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y___ x </a:t>
            </a:r>
            <a:r>
              <a:rPr lang="en-US" altLang="zh-CN" sz="2400" dirty="0"/>
              <a:t>___   </a:t>
            </a:r>
            <a:r>
              <a:rPr lang="zh-CN" altLang="en-US" sz="2400" dirty="0" smtClean="0"/>
              <a:t> （</a:t>
            </a:r>
            <a:r>
              <a:rPr lang="en-US" altLang="zh-CN" sz="2400" dirty="0"/>
              <a:t>21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j ___ j </a:t>
            </a:r>
            <a:r>
              <a:rPr lang="en-US" altLang="zh-CN" sz="2400" dirty="0"/>
              <a:t>___ 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22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q ___ q </a:t>
            </a:r>
            <a:r>
              <a:rPr lang="en-US" altLang="zh-CN" sz="2400" dirty="0"/>
              <a:t>___   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23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j ___q </a:t>
            </a:r>
            <a:r>
              <a:rPr lang="en-US" altLang="zh-CN" sz="2400" dirty="0"/>
              <a:t>___  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24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q </a:t>
            </a:r>
            <a:r>
              <a:rPr lang="en-US" altLang="zh-CN" sz="2400" dirty="0"/>
              <a:t>___ </a:t>
            </a:r>
            <a:r>
              <a:rPr lang="en-US" altLang="zh-CN" sz="2400" dirty="0" smtClean="0"/>
              <a:t>x___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938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66262" y="-121902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Express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00498" y="1053022"/>
            <a:ext cx="10515600" cy="4351339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</a:t>
            </a:r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Zhīdào</a:t>
            </a:r>
            <a:r>
              <a:rPr lang="en-US" altLang="zh-CN" sz="2400" dirty="0" smtClean="0"/>
              <a:t>  </a:t>
            </a:r>
            <a:r>
              <a:rPr lang="en-US" altLang="zh-CN" sz="2400" dirty="0" err="1" smtClean="0"/>
              <a:t>Tā</a:t>
            </a:r>
            <a:r>
              <a:rPr lang="en-US" altLang="zh-CN" sz="2400" dirty="0" smtClean="0"/>
              <a:t> De   </a:t>
            </a:r>
            <a:r>
              <a:rPr lang="en-US" altLang="zh-CN" sz="2400" dirty="0" err="1" smtClean="0"/>
              <a:t>Diànhuà</a:t>
            </a: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Hàomǎ</a:t>
            </a:r>
            <a:r>
              <a:rPr lang="en-US" altLang="zh-CN" sz="2400" dirty="0" smtClean="0"/>
              <a:t>   </a:t>
            </a:r>
            <a:r>
              <a:rPr lang="en-US" altLang="zh-CN" sz="2400" dirty="0"/>
              <a:t>ma</a:t>
            </a:r>
            <a:r>
              <a:rPr lang="zh-CN" altLang="en-US" sz="2400" dirty="0"/>
              <a:t>？</a:t>
            </a:r>
          </a:p>
          <a:p>
            <a:r>
              <a:rPr lang="en-US" altLang="zh-CN" sz="2400" dirty="0" smtClean="0"/>
              <a:t>1.     </a:t>
            </a:r>
            <a:r>
              <a:rPr lang="zh-CN" altLang="en-US" sz="2400" dirty="0" smtClean="0"/>
              <a:t>你   </a:t>
            </a:r>
            <a:r>
              <a:rPr lang="zh-CN" altLang="en-US" sz="2400" dirty="0"/>
              <a:t>知道     </a:t>
            </a:r>
            <a:r>
              <a:rPr lang="zh-CN" altLang="en-US" sz="2400" dirty="0" smtClean="0"/>
              <a:t>他 的      电话        </a:t>
            </a:r>
            <a:r>
              <a:rPr lang="zh-CN" altLang="en-US" sz="2400" dirty="0"/>
              <a:t>号码     吗？            </a:t>
            </a:r>
          </a:p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</a:rPr>
              <a:t>         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Do You Know His Telephone Number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endParaRPr lang="en-US" altLang="zh-CN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2400" dirty="0"/>
              <a:t>        </a:t>
            </a:r>
            <a:r>
              <a:rPr lang="en-US" altLang="zh-CN" sz="2400" dirty="0" err="1" smtClean="0"/>
              <a:t>Wèi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Nínhǎo</a:t>
            </a:r>
            <a:r>
              <a:rPr lang="zh-CN" altLang="en-US" sz="2400" dirty="0"/>
              <a:t>！</a:t>
            </a:r>
          </a:p>
          <a:p>
            <a:r>
              <a:rPr lang="en-US" altLang="zh-CN" sz="2400" dirty="0" smtClean="0"/>
              <a:t>2.     </a:t>
            </a:r>
            <a:r>
              <a:rPr lang="zh-CN" altLang="en-US" sz="2400" dirty="0" smtClean="0"/>
              <a:t>喂</a:t>
            </a:r>
            <a:r>
              <a:rPr lang="zh-CN" altLang="en-US" sz="2400" dirty="0"/>
              <a:t>，  您  好 ！   </a:t>
            </a:r>
          </a:p>
          <a:p>
            <a:r>
              <a:rPr lang="zh-CN" altLang="en-US" sz="2400" dirty="0"/>
              <a:t>         </a:t>
            </a:r>
            <a:r>
              <a:rPr lang="en-US" altLang="zh-CN" sz="2400" dirty="0" err="1">
                <a:solidFill>
                  <a:schemeClr val="accent2">
                    <a:lumMod val="50000"/>
                  </a:schemeClr>
                </a:solidFill>
              </a:rPr>
              <a:t>Hey,Hello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</a:rPr>
              <a:t>！</a:t>
            </a:r>
          </a:p>
          <a:p>
            <a:endParaRPr lang="zh-CN" altLang="en-US" sz="2400" dirty="0"/>
          </a:p>
          <a:p>
            <a:r>
              <a:rPr lang="zh-CN" altLang="en-US" sz="2400" dirty="0"/>
              <a:t>         </a:t>
            </a:r>
            <a:r>
              <a:rPr lang="en-US" altLang="zh-CN" sz="2400" dirty="0" err="1" smtClean="0"/>
              <a:t>Jǐdiǎn</a:t>
            </a:r>
            <a:r>
              <a:rPr lang="en-US" altLang="zh-CN" sz="2400" dirty="0" smtClean="0"/>
              <a:t>  </a:t>
            </a:r>
            <a:r>
              <a:rPr lang="en-US" altLang="zh-CN" sz="2400" dirty="0" err="1" smtClean="0"/>
              <a:t>Jiànmiàn</a:t>
            </a:r>
            <a:r>
              <a:rPr lang="zh-CN" altLang="en-US" sz="2400" dirty="0"/>
              <a:t>？</a:t>
            </a:r>
          </a:p>
          <a:p>
            <a:r>
              <a:rPr lang="en-US" altLang="zh-CN" sz="2400" dirty="0" smtClean="0"/>
              <a:t>3.      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几点     见 面 </a:t>
            </a:r>
            <a:r>
              <a:rPr lang="en-US" altLang="zh-CN" sz="2400" dirty="0"/>
              <a:t>?                       </a:t>
            </a:r>
          </a:p>
          <a:p>
            <a:r>
              <a:rPr lang="en-US" altLang="zh-CN" sz="2400" dirty="0"/>
              <a:t>        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What Time Shall We Meet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25" y="2378585"/>
            <a:ext cx="4844980" cy="376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Do You Know His Telephone Number?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4101" y="1463502"/>
            <a:ext cx="11937354" cy="435133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 </a:t>
            </a:r>
            <a:r>
              <a:rPr lang="en-US" altLang="zh-CN" dirty="0" smtClean="0"/>
              <a:t>2.</a:t>
            </a:r>
            <a:r>
              <a:rPr lang="zh-CN" altLang="en-US" dirty="0" smtClean="0"/>
              <a:t>对话 </a:t>
            </a:r>
            <a:r>
              <a:rPr lang="en-US" altLang="zh-CN" dirty="0" smtClean="0"/>
              <a:t>Dialogue</a:t>
            </a:r>
            <a:endParaRPr lang="en-US" altLang="zh-CN" dirty="0"/>
          </a:p>
          <a:p>
            <a:r>
              <a:rPr lang="en-US" altLang="zh-CN" sz="2400" dirty="0"/>
              <a:t>             </a:t>
            </a:r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 </a:t>
            </a:r>
            <a:r>
              <a:rPr lang="en-US" altLang="zh-CN" sz="2400" dirty="0" err="1"/>
              <a:t>zhīdào</a:t>
            </a:r>
            <a:r>
              <a:rPr lang="en-US" altLang="zh-CN" sz="2400" dirty="0"/>
              <a:t>   </a:t>
            </a:r>
            <a:r>
              <a:rPr lang="en-US" altLang="zh-CN" sz="2400" dirty="0" err="1"/>
              <a:t>wáng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lǎo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shī</a:t>
            </a:r>
            <a:r>
              <a:rPr lang="en-US" altLang="zh-CN" sz="2400" dirty="0"/>
              <a:t>  de </a:t>
            </a:r>
            <a:r>
              <a:rPr lang="en-US" altLang="zh-CN" sz="2400" dirty="0" err="1"/>
              <a:t>diàn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huà</a:t>
            </a:r>
            <a:r>
              <a:rPr lang="en-US" altLang="zh-CN" sz="2400" dirty="0"/>
              <a:t>   </a:t>
            </a:r>
            <a:r>
              <a:rPr lang="en-US" altLang="zh-CN" sz="2400" dirty="0" err="1"/>
              <a:t>hào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mǎ</a:t>
            </a:r>
            <a:r>
              <a:rPr lang="en-US" altLang="zh-CN" sz="2400" dirty="0"/>
              <a:t>    ma</a:t>
            </a:r>
            <a:r>
              <a:rPr lang="zh-CN" altLang="en-US" sz="2400" dirty="0" smtClean="0"/>
              <a:t>？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David:     </a:t>
            </a:r>
            <a:r>
              <a:rPr lang="zh-CN" altLang="en-US" sz="2400" dirty="0" smtClean="0"/>
              <a:t>你  </a:t>
            </a:r>
            <a:r>
              <a:rPr lang="zh-CN" altLang="en-US" sz="2400" dirty="0">
                <a:solidFill>
                  <a:srgbClr val="FF0000"/>
                </a:solidFill>
              </a:rPr>
              <a:t>知道</a:t>
            </a:r>
            <a:r>
              <a:rPr lang="zh-CN" altLang="en-US" sz="2400" dirty="0"/>
              <a:t>         王老师      的    电话       </a:t>
            </a:r>
            <a:r>
              <a:rPr lang="zh-CN" altLang="en-US" sz="2400" dirty="0" smtClean="0"/>
              <a:t>   号码      </a:t>
            </a:r>
            <a:r>
              <a:rPr lang="zh-CN" altLang="en-US" sz="2400" dirty="0"/>
              <a:t>吗？ </a:t>
            </a:r>
            <a:endParaRPr lang="en-US" altLang="zh-CN" sz="2400" dirty="0" smtClean="0"/>
          </a:p>
          <a:p>
            <a:r>
              <a:rPr lang="en-US" altLang="zh-CN" sz="2600" dirty="0" smtClean="0">
                <a:solidFill>
                  <a:schemeClr val="accent2">
                    <a:lumMod val="50000"/>
                  </a:schemeClr>
                </a:solidFill>
              </a:rPr>
              <a:t>David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</a:rPr>
              <a:t>: Do </a:t>
            </a:r>
            <a:r>
              <a:rPr lang="en-US" altLang="zh-CN" sz="2600" dirty="0" smtClean="0">
                <a:solidFill>
                  <a:schemeClr val="accent2">
                    <a:lumMod val="50000"/>
                  </a:schemeClr>
                </a:solidFill>
              </a:rPr>
              <a:t>you know Mr. Wang’s telephone number? </a:t>
            </a:r>
          </a:p>
          <a:p>
            <a:r>
              <a:rPr lang="en-US" altLang="zh-CN" sz="2400" dirty="0" err="1" smtClean="0"/>
              <a:t>zhīdào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sān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líng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èr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yī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liù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wǔ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bā</a:t>
            </a:r>
            <a:r>
              <a:rPr lang="en-US" altLang="zh-CN" sz="2400" dirty="0"/>
              <a:t> </a:t>
            </a:r>
            <a:r>
              <a:rPr lang="en-US" altLang="zh-CN" sz="2400" dirty="0" err="1"/>
              <a:t>qī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 smtClean="0"/>
              <a:t> Anna</a:t>
            </a:r>
            <a:r>
              <a:rPr lang="en-US" altLang="zh-CN" sz="2400" dirty="0"/>
              <a:t>:       </a:t>
            </a:r>
            <a:r>
              <a:rPr lang="zh-CN" altLang="en-US" sz="2400" dirty="0"/>
              <a:t>知道，     </a:t>
            </a:r>
            <a:r>
              <a:rPr lang="en-US" altLang="zh-CN" sz="2400" dirty="0"/>
              <a:t>3    0    2    1   6    5     8   7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Anna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I know it , it is 30216587.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2400" dirty="0" smtClean="0"/>
              <a:t> David</a:t>
            </a:r>
            <a:r>
              <a:rPr lang="en-US" altLang="zh-CN" sz="2400" dirty="0"/>
              <a:t>:      </a:t>
            </a:r>
            <a:r>
              <a:rPr lang="zh-CN" altLang="en-US" sz="2400" dirty="0"/>
              <a:t>谢谢！       </a:t>
            </a:r>
            <a:r>
              <a:rPr lang="en-US" altLang="zh-CN" sz="2400" dirty="0" err="1"/>
              <a:t>xiè</a:t>
            </a:r>
            <a:r>
              <a:rPr lang="en-US" altLang="zh-CN" sz="2400" dirty="0"/>
              <a:t> </a:t>
            </a:r>
            <a:r>
              <a:rPr lang="en-US" altLang="zh-CN" sz="2400" dirty="0" err="1"/>
              <a:t>xiè</a:t>
            </a:r>
            <a:r>
              <a:rPr lang="en-US" altLang="zh-CN" sz="2400" dirty="0"/>
              <a:t> </a:t>
            </a:r>
            <a:r>
              <a:rPr lang="zh-CN" altLang="en-US" sz="2400" dirty="0"/>
              <a:t>！ 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David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Thanks!</a:t>
            </a: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</a:rPr>
              <a:t>           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2400" dirty="0" smtClean="0"/>
              <a:t> Anna</a:t>
            </a:r>
            <a:r>
              <a:rPr lang="en-US" altLang="zh-CN" sz="2400" dirty="0"/>
              <a:t>:      </a:t>
            </a:r>
            <a:r>
              <a:rPr lang="zh-CN" altLang="en-US" sz="2400" dirty="0"/>
              <a:t>不客气！   </a:t>
            </a:r>
            <a:r>
              <a:rPr lang="en-US" altLang="zh-CN" sz="2400" dirty="0" err="1"/>
              <a:t>Bú</a:t>
            </a:r>
            <a:r>
              <a:rPr lang="en-US" altLang="zh-CN" sz="2400" dirty="0"/>
              <a:t> </a:t>
            </a:r>
            <a:r>
              <a:rPr lang="en-US" altLang="zh-CN" sz="2400" dirty="0" err="1"/>
              <a:t>kè</a:t>
            </a:r>
            <a:r>
              <a:rPr lang="en-US" altLang="zh-CN" sz="2400" dirty="0"/>
              <a:t> </a:t>
            </a:r>
            <a:r>
              <a:rPr lang="en-US" altLang="zh-CN" sz="2400" dirty="0" err="1"/>
              <a:t>qì</a:t>
            </a:r>
            <a:r>
              <a:rPr lang="zh-CN" altLang="en-US" sz="2400" dirty="0"/>
              <a:t>！ 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Anna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You are welcome!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19" y="3275326"/>
            <a:ext cx="51149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46352" y="179405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Hey , Hello</a:t>
            </a:r>
            <a:r>
              <a:rPr lang="zh-CN" altLang="en-US" sz="3600" b="1" dirty="0"/>
              <a:t>！</a:t>
            </a:r>
            <a:endParaRPr lang="en-US" altLang="zh-CN" sz="36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049967" y="857005"/>
            <a:ext cx="10515600" cy="4351339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 </a:t>
            </a:r>
            <a:r>
              <a:rPr lang="en-US" altLang="zh-CN" sz="2400" dirty="0" smtClean="0"/>
              <a:t>2.</a:t>
            </a:r>
            <a:r>
              <a:rPr lang="zh-CN" altLang="en-US" sz="2400" dirty="0" smtClean="0"/>
              <a:t>对话 </a:t>
            </a:r>
            <a:r>
              <a:rPr lang="en-US" altLang="zh-CN" sz="2400" dirty="0" smtClean="0"/>
              <a:t>Dialogue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</a:t>
            </a:r>
            <a:r>
              <a:rPr lang="en-US" altLang="zh-CN" sz="2400" dirty="0" err="1" smtClean="0"/>
              <a:t>Wèi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nínhǎo</a:t>
            </a:r>
            <a:r>
              <a:rPr lang="en-US" altLang="zh-CN" sz="2400" dirty="0"/>
              <a:t> . </a:t>
            </a:r>
            <a:r>
              <a:rPr lang="en-US" altLang="zh-CN" sz="2400" dirty="0" err="1"/>
              <a:t>Shì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wánglǎo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shī</a:t>
            </a:r>
            <a:r>
              <a:rPr lang="en-US" altLang="zh-CN" sz="2400" dirty="0"/>
              <a:t>   ma</a:t>
            </a:r>
            <a:r>
              <a:rPr lang="zh-CN" altLang="en-US" sz="2400" dirty="0" smtClean="0"/>
              <a:t>？</a:t>
            </a:r>
            <a:r>
              <a:rPr lang="en-US" altLang="zh-CN" sz="2400" dirty="0" err="1" smtClean="0"/>
              <a:t>Wǒ</a:t>
            </a:r>
            <a:r>
              <a:rPr lang="en-US" altLang="zh-CN" sz="2400" dirty="0" smtClean="0"/>
              <a:t>  </a:t>
            </a:r>
            <a:r>
              <a:rPr lang="en-US" altLang="zh-CN" sz="2400" dirty="0" err="1"/>
              <a:t>shì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dà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wěi</a:t>
            </a:r>
            <a:r>
              <a:rPr lang="en-US" altLang="zh-CN" sz="2400" dirty="0"/>
              <a:t> .</a:t>
            </a:r>
          </a:p>
          <a:p>
            <a:r>
              <a:rPr lang="en-US" altLang="zh-CN" sz="2400" dirty="0"/>
              <a:t>David:          </a:t>
            </a:r>
            <a:r>
              <a:rPr lang="zh-CN" altLang="en-US" sz="2400" dirty="0"/>
              <a:t>喂，    您好。是      王老师     </a:t>
            </a:r>
            <a:r>
              <a:rPr lang="zh-CN" altLang="en-US" sz="2400" dirty="0">
                <a:solidFill>
                  <a:srgbClr val="FF0000"/>
                </a:solidFill>
              </a:rPr>
              <a:t>吗？</a:t>
            </a:r>
            <a:r>
              <a:rPr lang="zh-CN" altLang="en-US" sz="2400" dirty="0"/>
              <a:t>   我  是   大伟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David: 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 Hello. Is this Mr. Wang? I am David. 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sz="2400" dirty="0"/>
              <a:t>                       </a:t>
            </a:r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hǎo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wǒshì</a:t>
            </a:r>
            <a:r>
              <a:rPr lang="en-US" altLang="zh-CN" sz="2400" dirty="0"/>
              <a:t>   </a:t>
            </a:r>
            <a:r>
              <a:rPr lang="en-US" altLang="zh-CN" sz="2400" dirty="0" err="1" smtClean="0"/>
              <a:t>wáng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lǎoshī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 smtClean="0"/>
              <a:t>Mr. </a:t>
            </a:r>
            <a:r>
              <a:rPr lang="en-US" altLang="zh-CN" sz="2400" dirty="0"/>
              <a:t>Wang:    </a:t>
            </a:r>
            <a:r>
              <a:rPr lang="zh-CN" altLang="en-US" sz="2400" dirty="0"/>
              <a:t>你好，   </a:t>
            </a:r>
            <a:r>
              <a:rPr lang="zh-CN" altLang="en-US" sz="2400" dirty="0" smtClean="0"/>
              <a:t>  我</a:t>
            </a:r>
            <a:r>
              <a:rPr lang="zh-CN" altLang="en-US" sz="2400" dirty="0"/>
              <a:t>是     </a:t>
            </a:r>
            <a:r>
              <a:rPr lang="zh-CN" altLang="en-US" sz="2400" dirty="0" smtClean="0"/>
              <a:t> 王  老师。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Mr. Wang: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Hello, I am Mr. Wang.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sz="2400" dirty="0"/>
              <a:t>                       </a:t>
            </a:r>
            <a:r>
              <a:rPr lang="en-US" altLang="zh-CN" sz="2400" dirty="0" err="1"/>
              <a:t>N</a:t>
            </a:r>
            <a:r>
              <a:rPr lang="en-US" altLang="zh-CN" sz="2400" dirty="0" err="1" smtClean="0"/>
              <a:t>ín</a:t>
            </a:r>
            <a:r>
              <a:rPr lang="en-US" altLang="zh-CN" sz="2400" dirty="0" smtClean="0"/>
              <a:t>   </a:t>
            </a:r>
            <a:r>
              <a:rPr lang="en-US" altLang="zh-CN" sz="2400" dirty="0" err="1"/>
              <a:t>xiàn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zài</a:t>
            </a:r>
            <a:r>
              <a:rPr lang="en-US" altLang="zh-CN" sz="2400" dirty="0"/>
              <a:t>    </a:t>
            </a:r>
            <a:r>
              <a:rPr lang="en-US" altLang="zh-CN" sz="2400" dirty="0" err="1"/>
              <a:t>yǒu</a:t>
            </a:r>
            <a:r>
              <a:rPr lang="en-US" altLang="zh-CN" sz="2400" dirty="0"/>
              <a:t>    </a:t>
            </a:r>
            <a:r>
              <a:rPr lang="en-US" altLang="zh-CN" sz="2400" dirty="0" err="1"/>
              <a:t>shí</a:t>
            </a:r>
            <a:r>
              <a:rPr lang="en-US" altLang="zh-CN" sz="2400" dirty="0"/>
              <a:t> </a:t>
            </a:r>
            <a:r>
              <a:rPr lang="en-US" altLang="zh-CN" sz="2400" dirty="0" err="1"/>
              <a:t>jiān</a:t>
            </a:r>
            <a:r>
              <a:rPr lang="en-US" altLang="zh-CN" sz="2400" dirty="0"/>
              <a:t>  ma</a:t>
            </a:r>
            <a:r>
              <a:rPr lang="zh-CN" altLang="en-US" sz="2400" dirty="0"/>
              <a:t>？</a:t>
            </a:r>
          </a:p>
          <a:p>
            <a:r>
              <a:rPr lang="en-US" altLang="zh-CN" sz="2400" dirty="0"/>
              <a:t>David:           </a:t>
            </a:r>
            <a:r>
              <a:rPr lang="zh-CN" altLang="en-US" sz="2400" dirty="0"/>
              <a:t>您      现在       有       时间    </a:t>
            </a:r>
            <a:r>
              <a:rPr lang="zh-CN" altLang="en-US" sz="2400" dirty="0">
                <a:solidFill>
                  <a:srgbClr val="FF0000"/>
                </a:solidFill>
              </a:rPr>
              <a:t>吗</a:t>
            </a:r>
            <a:r>
              <a:rPr lang="zh-CN" altLang="en-US" sz="2400" dirty="0" smtClean="0">
                <a:solidFill>
                  <a:srgbClr val="FF0000"/>
                </a:solidFill>
              </a:rPr>
              <a:t>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David: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    Do you have time to talk?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sz="2400" dirty="0"/>
              <a:t>                       </a:t>
            </a:r>
            <a:r>
              <a:rPr lang="en-US" altLang="zh-CN" sz="2400" dirty="0" err="1" smtClean="0"/>
              <a:t>Yǒu</a:t>
            </a:r>
            <a:r>
              <a:rPr lang="en-US" altLang="zh-CN" sz="2400" dirty="0"/>
              <a:t>. </a:t>
            </a:r>
            <a:r>
              <a:rPr lang="en-US" altLang="zh-CN" sz="2400" dirty="0" err="1" smtClean="0"/>
              <a:t>Shén</a:t>
            </a:r>
            <a:r>
              <a:rPr lang="en-US" altLang="zh-CN" sz="2400" dirty="0"/>
              <a:t> me   </a:t>
            </a:r>
            <a:r>
              <a:rPr lang="en-US" altLang="zh-CN" sz="2400" dirty="0" err="1"/>
              <a:t>shì</a:t>
            </a:r>
            <a:r>
              <a:rPr lang="zh-CN" altLang="en-US" sz="2400" dirty="0"/>
              <a:t>？</a:t>
            </a:r>
          </a:p>
          <a:p>
            <a:r>
              <a:rPr lang="en-US" altLang="zh-CN" sz="2400" dirty="0" smtClean="0"/>
              <a:t>Mr. </a:t>
            </a:r>
            <a:r>
              <a:rPr lang="en-US" altLang="zh-CN" sz="2400" dirty="0"/>
              <a:t>Wang:     </a:t>
            </a:r>
            <a:r>
              <a:rPr lang="zh-CN" altLang="en-US" sz="2400" dirty="0"/>
              <a:t>有。    什么      事？ 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Mr. Wang: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Yes, what’s the matter?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285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What </a:t>
            </a:r>
            <a:r>
              <a:rPr lang="en-US" altLang="zh-CN" sz="3600" b="1" dirty="0"/>
              <a:t>Time Shall We Meet?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26596" y="1413266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 </a:t>
            </a:r>
            <a:r>
              <a:rPr lang="en-US" altLang="zh-CN" dirty="0" smtClean="0"/>
              <a:t>2.</a:t>
            </a:r>
            <a:r>
              <a:rPr lang="zh-CN" altLang="en-US" dirty="0" smtClean="0"/>
              <a:t>对话 </a:t>
            </a:r>
            <a:r>
              <a:rPr lang="en-US" altLang="zh-CN" dirty="0" smtClean="0"/>
              <a:t>Dialogue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Wǒmen</a:t>
            </a:r>
            <a:r>
              <a:rPr lang="en-US" altLang="zh-CN" dirty="0" smtClean="0"/>
              <a:t>  </a:t>
            </a:r>
            <a:r>
              <a:rPr lang="en-US" altLang="zh-CN" dirty="0" err="1"/>
              <a:t>xīng</a:t>
            </a:r>
            <a:r>
              <a:rPr lang="en-US" altLang="zh-CN" dirty="0"/>
              <a:t> </a:t>
            </a:r>
            <a:r>
              <a:rPr lang="en-US" altLang="zh-CN" dirty="0" err="1"/>
              <a:t>qī</a:t>
            </a:r>
            <a:r>
              <a:rPr lang="en-US" altLang="zh-CN" dirty="0"/>
              <a:t> </a:t>
            </a:r>
            <a:r>
              <a:rPr lang="en-US" altLang="zh-CN" dirty="0" err="1"/>
              <a:t>tiān</a:t>
            </a:r>
            <a:r>
              <a:rPr lang="en-US" altLang="zh-CN" dirty="0"/>
              <a:t>  </a:t>
            </a:r>
            <a:r>
              <a:rPr lang="en-US" altLang="zh-CN" dirty="0" err="1"/>
              <a:t>zhōng</a:t>
            </a:r>
            <a:r>
              <a:rPr lang="en-US" altLang="zh-CN" dirty="0"/>
              <a:t> </a:t>
            </a:r>
            <a:r>
              <a:rPr lang="en-US" altLang="zh-CN" dirty="0" err="1"/>
              <a:t>wǔ</a:t>
            </a:r>
            <a:r>
              <a:rPr lang="en-US" altLang="zh-CN" dirty="0"/>
              <a:t>  </a:t>
            </a:r>
            <a:r>
              <a:rPr lang="en-US" altLang="zh-CN" dirty="0" err="1"/>
              <a:t>jǐdiǎn</a:t>
            </a:r>
            <a:r>
              <a:rPr lang="en-US" altLang="zh-CN" dirty="0"/>
              <a:t>  </a:t>
            </a:r>
            <a:r>
              <a:rPr lang="en-US" altLang="zh-CN" dirty="0" err="1" smtClean="0"/>
              <a:t>jiàn</a:t>
            </a:r>
            <a:r>
              <a:rPr lang="en-US" altLang="zh-CN" dirty="0" smtClean="0"/>
              <a:t>?</a:t>
            </a:r>
            <a:endParaRPr lang="en-US" altLang="zh-CN" dirty="0"/>
          </a:p>
          <a:p>
            <a:r>
              <a:rPr lang="en-US" altLang="zh-CN" dirty="0"/>
              <a:t>David:   </a:t>
            </a:r>
            <a:r>
              <a:rPr lang="zh-CN" altLang="en-US" dirty="0"/>
              <a:t>我们      星期天          中午       </a:t>
            </a:r>
            <a:r>
              <a:rPr lang="zh-CN" altLang="en-US" dirty="0">
                <a:solidFill>
                  <a:srgbClr val="FF0000"/>
                </a:solidFill>
              </a:rPr>
              <a:t>几点     </a:t>
            </a:r>
            <a:r>
              <a:rPr lang="zh-CN" altLang="en-US" dirty="0" smtClean="0">
                <a:solidFill>
                  <a:srgbClr val="FF0000"/>
                </a:solidFill>
              </a:rPr>
              <a:t>见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David: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What time shall we meet on Saturday afternoon?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dirty="0"/>
              <a:t>               </a:t>
            </a:r>
            <a:r>
              <a:rPr lang="en-US" altLang="zh-CN" dirty="0" err="1" smtClean="0"/>
              <a:t>Shí</a:t>
            </a:r>
            <a:r>
              <a:rPr lang="en-US" altLang="zh-CN" dirty="0" smtClean="0"/>
              <a:t> </a:t>
            </a:r>
            <a:r>
              <a:rPr lang="en-US" altLang="zh-CN" dirty="0" err="1"/>
              <a:t>èr</a:t>
            </a:r>
            <a:r>
              <a:rPr lang="en-US" altLang="zh-CN" dirty="0"/>
              <a:t> </a:t>
            </a:r>
            <a:r>
              <a:rPr lang="en-US" altLang="zh-CN" dirty="0" err="1"/>
              <a:t>diǎn</a:t>
            </a:r>
            <a:r>
              <a:rPr lang="en-US" altLang="zh-CN" dirty="0"/>
              <a:t> </a:t>
            </a:r>
            <a:r>
              <a:rPr lang="en-US" altLang="zh-CN" dirty="0" err="1"/>
              <a:t>ba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JACK:       </a:t>
            </a:r>
            <a:r>
              <a:rPr lang="zh-CN" altLang="en-US" dirty="0"/>
              <a:t>十二点     吧。  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JACK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  Twelve ,ok?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dirty="0"/>
              <a:t>           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   </a:t>
            </a:r>
            <a:r>
              <a:rPr lang="en-US" altLang="zh-CN" dirty="0" err="1"/>
              <a:t>zài</a:t>
            </a:r>
            <a:r>
              <a:rPr lang="en-US" altLang="zh-CN" dirty="0"/>
              <a:t>  </a:t>
            </a:r>
            <a:r>
              <a:rPr lang="en-US" altLang="zh-CN" dirty="0" err="1"/>
              <a:t>nǎr</a:t>
            </a:r>
            <a:r>
              <a:rPr lang="en-US" altLang="zh-CN" dirty="0"/>
              <a:t>  </a:t>
            </a:r>
            <a:r>
              <a:rPr lang="en-US" altLang="zh-CN" dirty="0" err="1"/>
              <a:t>jiàn</a:t>
            </a:r>
            <a:r>
              <a:rPr lang="en-US" altLang="zh-CN" dirty="0"/>
              <a:t> </a:t>
            </a:r>
            <a:r>
              <a:rPr lang="zh-CN" altLang="en-US" dirty="0"/>
              <a:t>？     </a:t>
            </a:r>
          </a:p>
          <a:p>
            <a:r>
              <a:rPr lang="en-US" altLang="zh-CN" dirty="0"/>
              <a:t>David : </a:t>
            </a:r>
            <a:r>
              <a:rPr lang="zh-CN" altLang="en-US" dirty="0"/>
              <a:t>好。</a:t>
            </a:r>
            <a:r>
              <a:rPr lang="zh-CN" altLang="en-US" dirty="0">
                <a:solidFill>
                  <a:srgbClr val="FF0000"/>
                </a:solidFill>
              </a:rPr>
              <a:t>在  哪儿 见</a:t>
            </a:r>
            <a:r>
              <a:rPr lang="zh-CN" altLang="en-US" dirty="0"/>
              <a:t>？ 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David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OK. Where shall we meet?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                  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dirty="0"/>
              <a:t>             </a:t>
            </a:r>
            <a:r>
              <a:rPr lang="en-US" altLang="zh-CN" dirty="0" err="1" smtClean="0"/>
              <a:t>Zài</a:t>
            </a:r>
            <a:r>
              <a:rPr lang="en-US" altLang="zh-CN" dirty="0" smtClean="0"/>
              <a:t> </a:t>
            </a:r>
            <a:r>
              <a:rPr lang="zh-CN" altLang="en-US" dirty="0" smtClean="0"/>
              <a:t>       </a:t>
            </a:r>
            <a:r>
              <a:rPr lang="en-US" altLang="zh-CN" dirty="0" err="1" smtClean="0"/>
              <a:t>jiàoshì</a:t>
            </a:r>
            <a:r>
              <a:rPr lang="en-US" altLang="zh-CN" dirty="0" smtClean="0"/>
              <a:t>     </a:t>
            </a:r>
            <a:r>
              <a:rPr lang="en-US" altLang="zh-CN" dirty="0" err="1" smtClean="0"/>
              <a:t>ba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Jack</a:t>
            </a:r>
            <a:r>
              <a:rPr lang="en-US" altLang="zh-CN" dirty="0"/>
              <a:t>:     </a:t>
            </a:r>
            <a:r>
              <a:rPr lang="zh-CN" altLang="en-US" dirty="0"/>
              <a:t>在       </a:t>
            </a:r>
            <a:r>
              <a:rPr lang="zh-CN" altLang="en-US" dirty="0" smtClean="0"/>
              <a:t>  教室      吧。</a:t>
            </a:r>
            <a:endParaRPr lang="en-US" altLang="zh-CN" dirty="0" smtClean="0"/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Jack: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    In the classroom.</a:t>
            </a:r>
            <a:endParaRPr lang="en-US" altLang="zh-C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96" y="344599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MOMODA1">
      <a:dk1>
        <a:sysClr val="windowText" lastClr="000000"/>
      </a:dk1>
      <a:lt1>
        <a:sysClr val="window" lastClr="FFFFFF"/>
      </a:lt1>
      <a:dk2>
        <a:srgbClr val="A5A5A5"/>
      </a:dk2>
      <a:lt2>
        <a:srgbClr val="DCD8DC"/>
      </a:lt2>
      <a:accent1>
        <a:srgbClr val="CF5F55"/>
      </a:accent1>
      <a:accent2>
        <a:srgbClr val="F2C06B"/>
      </a:accent2>
      <a:accent3>
        <a:srgbClr val="5F9387"/>
      </a:accent3>
      <a:accent4>
        <a:srgbClr val="97A6AB"/>
      </a:accent4>
      <a:accent5>
        <a:srgbClr val="837664"/>
      </a:accent5>
      <a:accent6>
        <a:srgbClr val="3F3F3F"/>
      </a:accent6>
      <a:hlink>
        <a:srgbClr val="FFFFFF"/>
      </a:hlink>
      <a:folHlink>
        <a:srgbClr val="8C8C8C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BFA3A83-6BCC-4EE0-BB32-B92CCBD9E2A4}" vid="{69435C07-64FA-4E6E-A1D3-F570153E1B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3897</TotalTime>
  <Words>2295</Words>
  <Application>Microsoft Office PowerPoint</Application>
  <PresentationFormat>宽屏</PresentationFormat>
  <Paragraphs>401</Paragraphs>
  <Slides>42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宋体</vt:lpstr>
      <vt:lpstr>微软雅黑</vt:lpstr>
      <vt:lpstr>Arial</vt:lpstr>
      <vt:lpstr>Calibri</vt:lpstr>
      <vt:lpstr>Calibri Light</vt:lpstr>
      <vt:lpstr>Times New Roman</vt:lpstr>
      <vt:lpstr>主题1</vt:lpstr>
      <vt:lpstr>复习 Review  声母+韵母 The Combination of Initials and Finals</vt:lpstr>
      <vt:lpstr>声母+韵母 The Combination of Initials and Finals</vt:lpstr>
      <vt:lpstr>Phonetic drills</vt:lpstr>
      <vt:lpstr>Phonetic drills</vt:lpstr>
      <vt:lpstr> Dictation Listen to the recording, and the fill in the blanks </vt:lpstr>
      <vt:lpstr>Express</vt:lpstr>
      <vt:lpstr>Do You Know His Telephone Number?</vt:lpstr>
      <vt:lpstr>Hey , Hello！</vt:lpstr>
      <vt:lpstr>What Time Shall We Meet?</vt:lpstr>
      <vt:lpstr>How to Ask for a Telephone Number</vt:lpstr>
      <vt:lpstr>Sentence Frequently Used when Making a Call</vt:lpstr>
      <vt:lpstr>How to Answer a Telephone</vt:lpstr>
      <vt:lpstr>PowerPoint 演示文稿</vt:lpstr>
      <vt:lpstr>声母+韵母 The Combination of Initials and Finals</vt:lpstr>
      <vt:lpstr>声母+韵母 The Combination of Initials and Finals</vt:lpstr>
      <vt:lpstr>Express</vt:lpstr>
      <vt:lpstr>1.Please Come In </vt:lpstr>
      <vt:lpstr>Please Come In </vt:lpstr>
      <vt:lpstr>Please Come In </vt:lpstr>
      <vt:lpstr>Please Come In </vt:lpstr>
      <vt:lpstr>Please Come In </vt:lpstr>
      <vt:lpstr>2. Order Dishes </vt:lpstr>
      <vt:lpstr>Order Dishes</vt:lpstr>
      <vt:lpstr>Order Dishes</vt:lpstr>
      <vt:lpstr>热菜  rè  cài         hot dishes</vt:lpstr>
      <vt:lpstr>凉菜   liàng cài     cold dishes</vt:lpstr>
      <vt:lpstr>主食    zhǔ shí     main course ; principal food</vt:lpstr>
      <vt:lpstr>点心    diǎn xīn          dessert ; dim sum</vt:lpstr>
      <vt:lpstr>PowerPoint 演示文稿</vt:lpstr>
      <vt:lpstr>小吃                 xiǎo chī               snacks</vt:lpstr>
      <vt:lpstr>饮料       yǐn liào                beverages ; drinks</vt:lpstr>
      <vt:lpstr>PowerPoint 演示文稿</vt:lpstr>
      <vt:lpstr>PowerPoint 演示文稿</vt:lpstr>
      <vt:lpstr>Order Dishes</vt:lpstr>
      <vt:lpstr>Order Dishes</vt:lpstr>
      <vt:lpstr>Order Dishes</vt:lpstr>
      <vt:lpstr>3.Pay the Bill</vt:lpstr>
      <vt:lpstr>Pay the Bill</vt:lpstr>
      <vt:lpstr>Sentences Often Heard in the Restaurant</vt:lpstr>
      <vt:lpstr>Commonly Used Sentence in the Restaurant</vt:lpstr>
      <vt:lpstr> 小结  Summary</vt:lpstr>
      <vt:lpstr> 作业 Homework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刘敏</cp:lastModifiedBy>
  <cp:revision>493</cp:revision>
  <dcterms:created xsi:type="dcterms:W3CDTF">2017-02-06T14:36:57Z</dcterms:created>
  <dcterms:modified xsi:type="dcterms:W3CDTF">2017-03-27T05:23:57Z</dcterms:modified>
</cp:coreProperties>
</file>